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3" r:id="rId2"/>
    <p:sldId id="285" r:id="rId3"/>
    <p:sldId id="294" r:id="rId4"/>
    <p:sldId id="286" r:id="rId5"/>
    <p:sldId id="295" r:id="rId6"/>
    <p:sldId id="271" r:id="rId7"/>
    <p:sldId id="275" r:id="rId8"/>
    <p:sldId id="291" r:id="rId9"/>
    <p:sldId id="276" r:id="rId10"/>
    <p:sldId id="269" r:id="rId11"/>
    <p:sldId id="282" r:id="rId12"/>
    <p:sldId id="259" r:id="rId13"/>
    <p:sldId id="284" r:id="rId14"/>
    <p:sldId id="287" r:id="rId15"/>
    <p:sldId id="288" r:id="rId16"/>
    <p:sldId id="260" r:id="rId17"/>
    <p:sldId id="283" r:id="rId18"/>
    <p:sldId id="268" r:id="rId19"/>
    <p:sldId id="277" r:id="rId20"/>
    <p:sldId id="289" r:id="rId21"/>
    <p:sldId id="278" r:id="rId22"/>
    <p:sldId id="262" r:id="rId23"/>
    <p:sldId id="261" r:id="rId24"/>
    <p:sldId id="281" r:id="rId25"/>
    <p:sldId id="290" r:id="rId26"/>
    <p:sldId id="274" r:id="rId27"/>
    <p:sldId id="265" r:id="rId28"/>
    <p:sldId id="279" r:id="rId29"/>
    <p:sldId id="266" r:id="rId30"/>
    <p:sldId id="280" r:id="rId31"/>
    <p:sldId id="267" r:id="rId32"/>
    <p:sldId id="292" r:id="rId33"/>
    <p:sldId id="293" r:id="rId34"/>
    <p:sldId id="296" r:id="rId35"/>
    <p:sldId id="297" r:id="rId36"/>
    <p:sldId id="298" r:id="rId37"/>
    <p:sldId id="299" r:id="rId38"/>
    <p:sldId id="300" r:id="rId39"/>
  </p:sldIdLst>
  <p:sldSz cx="12192000" cy="6858000"/>
  <p:notesSz cx="6858000" cy="9144000"/>
  <p:defaultTextStyle>
    <a:defPPr>
      <a:defRPr lang="be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4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48" y="9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146640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05003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356295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642005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61978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995037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121007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466010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388657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969136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658486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C61C8-9B01-4390-BFEC-BFC4D09FF6CC}" type="datetimeFigureOut">
              <a:rPr lang="be-BY" smtClean="0"/>
              <a:t>02.03.23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943C8-F4B5-45BD-9696-606291EBDE38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72523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synset.com/ai/ru/tsp/Salesman_Heuristics.html#:~:text=&#1052;&#1077;&#1090;&#1086;&#1076;%20&#1096;&#1085;&#1091;&#1088;&#1082;&#1072;,-&#1052;&#1077;&#1090;&#1086;&#1076;%20&#1096;&#1085;&#1091;&#1088;&#1082;&#1072;%20&#1088;&#1072;&#1079;&#1088;&#1072;&#1073;&#1086;&#1090;&#1072;&#1085;&amp;text=&#1053;&#1072;%20&#1087;&#1077;&#1088;&#1074;&#1086;&#1084;%20&#1101;&#1090;&#1072;&#1087;&#1077;%20&#1074;&#1089;&#1077;%20&#1075;&#1086;&#1088;&#1086;&#1076;&#1072;,&#1084;&#1080;&#1085;&#1080;&#1084;&#1072;&#1083;&#1100;&#1085;&#1099;&#1084;%20&#1086;&#1073;&#1088;&#1072;&#1079;&#1086;&#1084;%20&#1091;&#1074;&#1077;&#1083;&#1080;&#1095;&#1080;&#1074;&#1072;&#1077;&#1090;%20&#1086;&#1073;&#1097;&#1080;&#1081;%20&#1087;&#1091;&#1090;&#1100;.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83432" y="908720"/>
            <a:ext cx="103691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latin typeface="Bahnschrift" panose="020B0502040204020203" pitchFamily="34" charset="0"/>
              </a:rPr>
              <a:t>Дискретное программирование</a:t>
            </a:r>
          </a:p>
          <a:p>
            <a:pPr algn="ctr"/>
            <a:endParaRPr lang="ru-RU" sz="2000" b="1" dirty="0">
              <a:latin typeface="Bahnschrift" panose="020B0502040204020203" pitchFamily="34" charset="0"/>
            </a:endParaRPr>
          </a:p>
          <a:p>
            <a:pPr algn="ctr"/>
            <a:r>
              <a:rPr lang="ru-RU" sz="2400" b="1" dirty="0">
                <a:latin typeface="Bahnschrift" panose="020B0502040204020203" pitchFamily="34" charset="0"/>
              </a:rPr>
              <a:t>КОМБИНАТОРНЫЕ  МЕТОДЫ   РЕШЕНИЯ   ОПТИМИЗАЦИОННЫХ ЗАДАЧ      </a:t>
            </a:r>
            <a:endParaRPr lang="be-BY" sz="2400" dirty="0">
              <a:latin typeface="Bahnschrift" panose="020B0502040204020203" pitchFamily="34" charset="0"/>
            </a:endParaRPr>
          </a:p>
          <a:p>
            <a:r>
              <a:rPr lang="ru-RU" sz="2400" b="1" dirty="0"/>
              <a:t> </a:t>
            </a:r>
            <a:endParaRPr lang="be-BY" sz="24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27448" y="3933056"/>
            <a:ext cx="10081120" cy="1143000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rgbClr val="7030A0"/>
                </a:solidFill>
                <a:latin typeface="Bahnschrift" panose="020B0502040204020203" pitchFamily="34" charset="0"/>
              </a:rPr>
              <a:t>Общие принципы решения задач оптимизации </a:t>
            </a:r>
            <a:r>
              <a:rPr lang="ru-RU" sz="4800" dirty="0" smtClean="0">
                <a:solidFill>
                  <a:srgbClr val="7030A0"/>
                </a:solidFill>
                <a:latin typeface="Bahnschrift" panose="020B0502040204020203" pitchFamily="34" charset="0"/>
              </a:rPr>
              <a:t/>
            </a:r>
            <a:br>
              <a:rPr lang="ru-RU" sz="4800" dirty="0" smtClean="0">
                <a:solidFill>
                  <a:srgbClr val="7030A0"/>
                </a:solidFill>
                <a:latin typeface="Bahnschrift" panose="020B0502040204020203" pitchFamily="34" charset="0"/>
              </a:rPr>
            </a:br>
            <a:r>
              <a:rPr lang="ru-RU" sz="4800" dirty="0" smtClean="0">
                <a:solidFill>
                  <a:srgbClr val="7030A0"/>
                </a:solidFill>
                <a:latin typeface="Bahnschrift" panose="020B0502040204020203" pitchFamily="34" charset="0"/>
              </a:rPr>
              <a:t>методом </a:t>
            </a:r>
            <a:r>
              <a:rPr lang="ru-RU" sz="4800" dirty="0">
                <a:solidFill>
                  <a:srgbClr val="7030A0"/>
                </a:solidFill>
                <a:latin typeface="Bahnschrift" panose="020B0502040204020203" pitchFamily="34" charset="0"/>
              </a:rPr>
              <a:t>ветвей и границ</a:t>
            </a:r>
            <a:endParaRPr lang="be-BY" sz="4800" dirty="0">
              <a:solidFill>
                <a:srgbClr val="7030A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750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4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" y="2420888"/>
            <a:ext cx="11606198" cy="3025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991544" y="692696"/>
            <a:ext cx="85689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Процедура вычисления  нижней или верхней границы (</a:t>
            </a:r>
            <a:r>
              <a:rPr lang="en-US" sz="3200" b="1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EV</a:t>
            </a:r>
            <a:r>
              <a:rPr lang="ru-RU" sz="3200" b="1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).  </a:t>
            </a:r>
          </a:p>
        </p:txBody>
      </p:sp>
    </p:spTree>
    <p:extLst>
      <p:ext uri="{BB962C8B-B14F-4D97-AF65-F5344CB8AC3E}">
        <p14:creationId xmlns:p14="http://schemas.microsoft.com/office/powerpoint/2010/main" val="3982028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 стрелкой 6"/>
          <p:cNvCxnSpPr/>
          <p:nvPr/>
        </p:nvCxnSpPr>
        <p:spPr>
          <a:xfrm>
            <a:off x="7608168" y="3933056"/>
            <a:ext cx="194421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V="1">
            <a:off x="9624392" y="2852936"/>
            <a:ext cx="0" cy="108012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7626648" y="5013176"/>
            <a:ext cx="358192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11208568" y="2852936"/>
            <a:ext cx="0" cy="21602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3575720" y="176847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75520" y="757714"/>
            <a:ext cx="85689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Пример решения задачи коммивояжера методом ветвей и границ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35360" y="2045402"/>
            <a:ext cx="626469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Для простоты города пронумеруем и будем их обозначать с помощью номера. </a:t>
            </a:r>
            <a:r>
              <a:rPr lang="ru-RU" sz="24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Таблица</a:t>
            </a:r>
            <a:r>
              <a:rPr lang="en-US" sz="24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содержит 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расстояния между каждой парой из пяти городов. </a:t>
            </a:r>
          </a:p>
          <a:p>
            <a:pPr indent="323850" algn="just"/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Например, расстояние из города 2 в город 3 равно 4 единицам, а из города 4 в город 5 – 8 единицам. По диагонали таблицы установлены символы, обозначающие бесконечность, что свидетельствует о невозможности такого передвижения коммивояжера.   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154099"/>
              </p:ext>
            </p:extLst>
          </p:nvPr>
        </p:nvGraphicFramePr>
        <p:xfrm>
          <a:off x="6888088" y="2415799"/>
          <a:ext cx="5041290" cy="339551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40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Г.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9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8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10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8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007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799740"/>
              </p:ext>
            </p:extLst>
          </p:nvPr>
        </p:nvGraphicFramePr>
        <p:xfrm>
          <a:off x="1558768" y="1844824"/>
          <a:ext cx="9144000" cy="454679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2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Город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9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9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8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10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9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9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9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8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09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041198" y="1044605"/>
            <a:ext cx="640871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323850"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dirty="0">
                <a:latin typeface="Bahnschrift" panose="020B0502040204020203" pitchFamily="34" charset="0"/>
                <a:ea typeface="Times New Roman" pitchFamily="18" charset="0"/>
                <a:cs typeface="Arial" pitchFamily="34" charset="0"/>
              </a:rPr>
              <a:t>Расстояния между городами, км </a:t>
            </a:r>
            <a:endParaRPr lang="be-BY" sz="2800" dirty="0">
              <a:latin typeface="Bahnschrift" panose="020B0502040204020203" pitchFamily="34" charset="0"/>
              <a:cs typeface="Arial" pitchFamily="34" charset="0"/>
            </a:endParaRPr>
          </a:p>
          <a:p>
            <a:pPr indent="323850" eaLnBrk="0" fontAlgn="base" hangingPunct="0">
              <a:spcBef>
                <a:spcPct val="0"/>
              </a:spcBef>
              <a:spcAft>
                <a:spcPct val="0"/>
              </a:spcAft>
            </a:pPr>
            <a:endParaRPr lang="be-BY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647727" y="287895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64552" y="2636912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7030A0"/>
                </a:solidFill>
                <a:latin typeface="Bahnschrift" panose="020B0502040204020203" pitchFamily="34" charset="0"/>
              </a:rPr>
              <a:t>-4</a:t>
            </a:r>
            <a:endParaRPr lang="ru-RU" sz="3600" dirty="0">
              <a:solidFill>
                <a:srgbClr val="7030A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58768" y="2636912"/>
            <a:ext cx="9144000" cy="72008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466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2" name="Прямоугольник 1"/>
          <p:cNvSpPr/>
          <p:nvPr/>
        </p:nvSpPr>
        <p:spPr>
          <a:xfrm>
            <a:off x="335360" y="1412776"/>
            <a:ext cx="51125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В соответствии с </a:t>
            </a:r>
            <a:r>
              <a:rPr lang="ru-RU" sz="2400" u="sng" dirty="0">
                <a:latin typeface="Bahnschrift" panose="020B0502040204020203" pitchFamily="34" charset="0"/>
                <a:ea typeface="Times New Roman" panose="02020603050405020304" pitchFamily="18" charset="0"/>
              </a:rPr>
              <a:t>утверждением 1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: </a:t>
            </a:r>
          </a:p>
          <a:p>
            <a:pPr algn="just"/>
            <a:r>
              <a:rPr lang="ru-RU" sz="2400" b="1" dirty="0">
                <a:latin typeface="Bahnschrift" panose="020B0502040204020203" pitchFamily="34" charset="0"/>
                <a:ea typeface="Times New Roman" panose="02020603050405020304" pitchFamily="18" charset="0"/>
              </a:rPr>
              <a:t>если все элементы первой строки таблицы уменьшить на </a:t>
            </a:r>
            <a:r>
              <a:rPr lang="ru-RU" sz="2400" b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4</a:t>
            </a:r>
            <a:r>
              <a:rPr lang="ru-RU" sz="2400" b="1" dirty="0">
                <a:latin typeface="Bahnschrift" panose="020B0502040204020203" pitchFamily="34" charset="0"/>
                <a:ea typeface="Times New Roman" panose="02020603050405020304" pitchFamily="18" charset="0"/>
              </a:rPr>
              <a:t> (наименьшее значение в строке), то это не повлияет на порядок городов в кратчайшем кольцевом маршруте, проходящем через все города по одному разу, а лишь сократит его длину на </a:t>
            </a:r>
            <a:r>
              <a:rPr lang="ru-RU" sz="2400" b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4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. </a:t>
            </a:r>
          </a:p>
          <a:p>
            <a:pPr algn="just"/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Операция называется </a:t>
            </a:r>
            <a:r>
              <a:rPr lang="ru-RU" sz="2400" b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приведением таблицы по строке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, а число </a:t>
            </a:r>
            <a:r>
              <a:rPr lang="ru-RU" sz="2400" b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4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 – </a:t>
            </a:r>
            <a:r>
              <a:rPr lang="ru-RU" sz="2400" b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константой приведения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.  </a:t>
            </a:r>
            <a:endParaRPr lang="ru-RU" sz="2400" dirty="0">
              <a:latin typeface="Bahnschrift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549265" y="367790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73975"/>
              </p:ext>
            </p:extLst>
          </p:nvPr>
        </p:nvGraphicFramePr>
        <p:xfrm>
          <a:off x="5879976" y="1916832"/>
          <a:ext cx="5041290" cy="339551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40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Г.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8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152249"/>
              </p:ext>
            </p:extLst>
          </p:nvPr>
        </p:nvGraphicFramePr>
        <p:xfrm>
          <a:off x="11353314" y="2564906"/>
          <a:ext cx="503326" cy="275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26">
                  <a:extLst>
                    <a:ext uri="{9D8B030D-6E8A-4147-A177-3AD203B41FA5}">
                      <a16:colId xmlns:a16="http://schemas.microsoft.com/office/drawing/2014/main" val="48460612"/>
                    </a:ext>
                  </a:extLst>
                </a:gridCol>
              </a:tblGrid>
              <a:tr h="572941"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4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79886"/>
                  </a:ext>
                </a:extLst>
              </a:tr>
              <a:tr h="543626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394356"/>
                  </a:ext>
                </a:extLst>
              </a:tr>
              <a:tr h="543626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326497"/>
                  </a:ext>
                </a:extLst>
              </a:tr>
              <a:tr h="543626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1913"/>
                  </a:ext>
                </a:extLst>
              </a:tr>
              <a:tr h="54362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0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260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3" name="Прямоугольник 2"/>
          <p:cNvSpPr/>
          <p:nvPr/>
        </p:nvSpPr>
        <p:spPr>
          <a:xfrm>
            <a:off x="545141" y="1340768"/>
            <a:ext cx="519081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Аналогично  можно поступить со всеми строками таблицы. </a:t>
            </a:r>
          </a:p>
          <a:p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На </a:t>
            </a:r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изображена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таблица до приведения ее по всем строкам</a:t>
            </a:r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.</a:t>
            </a:r>
            <a:endParaRPr lang="en-US" sz="2800" dirty="0" smtClean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endParaRPr lang="en-US" sz="2800" dirty="0" smtClean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Столбец справа,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содержит константы приведения для каждой строки, а под столбцом </a:t>
            </a:r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сумма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этих констант (число 13</a:t>
            </a:r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).</a:t>
            </a:r>
            <a:endParaRPr lang="ru-RU" sz="28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549265" y="367790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480828"/>
              </p:ext>
            </p:extLst>
          </p:nvPr>
        </p:nvGraphicFramePr>
        <p:xfrm>
          <a:off x="5879976" y="1916832"/>
          <a:ext cx="5041290" cy="339551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40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Г.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42595"/>
              </p:ext>
            </p:extLst>
          </p:nvPr>
        </p:nvGraphicFramePr>
        <p:xfrm>
          <a:off x="11352584" y="2492896"/>
          <a:ext cx="50332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26">
                  <a:extLst>
                    <a:ext uri="{9D8B030D-6E8A-4147-A177-3AD203B41FA5}">
                      <a16:colId xmlns:a16="http://schemas.microsoft.com/office/drawing/2014/main" val="48460612"/>
                    </a:ext>
                  </a:extLst>
                </a:gridCol>
              </a:tblGrid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4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79886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394356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2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326497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1913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2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09990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269"/>
              </p:ext>
            </p:extLst>
          </p:nvPr>
        </p:nvGraphicFramePr>
        <p:xfrm>
          <a:off x="11300439" y="5805264"/>
          <a:ext cx="60761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7616">
                  <a:extLst>
                    <a:ext uri="{9D8B030D-6E8A-4147-A177-3AD203B41FA5}">
                      <a16:colId xmlns:a16="http://schemas.microsoft.com/office/drawing/2014/main" val="2008592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3200" b="1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13</a:t>
                      </a:r>
                      <a:endParaRPr lang="ru-RU" b="1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27202"/>
                  </a:ext>
                </a:extLst>
              </a:tr>
            </a:tbl>
          </a:graphicData>
        </a:graphic>
      </p:graphicFrame>
      <p:cxnSp>
        <p:nvCxnSpPr>
          <p:cNvPr id="15" name="Прямая со стрелкой 14"/>
          <p:cNvCxnSpPr>
            <a:endCxn id="11" idx="0"/>
          </p:cNvCxnSpPr>
          <p:nvPr/>
        </p:nvCxnSpPr>
        <p:spPr>
          <a:xfrm>
            <a:off x="11604247" y="5388496"/>
            <a:ext cx="0" cy="41676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734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8" name="Прямоугольник 7"/>
          <p:cNvSpPr/>
          <p:nvPr/>
        </p:nvSpPr>
        <p:spPr>
          <a:xfrm>
            <a:off x="342678" y="1196752"/>
            <a:ext cx="5004556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В соответствии с утверждением 2: </a:t>
            </a:r>
            <a:endParaRPr lang="en-US" sz="2800" dirty="0" smtClean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если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все элементы второго столбца таблицы </a:t>
            </a:r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уменьшить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на 1 (наименьшее значение в столбце), то это не повлияет на порядок городов в кратчайшем кольцевом маршруте, проходящем через все города по одному разу, а лишь сократит его длину на 1. </a:t>
            </a:r>
            <a:endParaRPr lang="en-US" sz="28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647728" y="248408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33630"/>
              </p:ext>
            </p:extLst>
          </p:nvPr>
        </p:nvGraphicFramePr>
        <p:xfrm>
          <a:off x="5879976" y="1340768"/>
          <a:ext cx="5041290" cy="339551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40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Г.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5-1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1-1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6-1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2-1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016768"/>
              </p:ext>
            </p:extLst>
          </p:nvPr>
        </p:nvGraphicFramePr>
        <p:xfrm>
          <a:off x="11352584" y="1916832"/>
          <a:ext cx="50332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26">
                  <a:extLst>
                    <a:ext uri="{9D8B030D-6E8A-4147-A177-3AD203B41FA5}">
                      <a16:colId xmlns:a16="http://schemas.microsoft.com/office/drawing/2014/main" val="48460612"/>
                    </a:ext>
                  </a:extLst>
                </a:gridCol>
              </a:tblGrid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4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79886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394356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2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326497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1913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2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09990"/>
                  </a:ext>
                </a:extLst>
              </a:tr>
            </a:tbl>
          </a:graphicData>
        </a:graphic>
      </p:graphicFrame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235235"/>
              </p:ext>
            </p:extLst>
          </p:nvPr>
        </p:nvGraphicFramePr>
        <p:xfrm>
          <a:off x="6744071" y="5170915"/>
          <a:ext cx="417719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39">
                  <a:extLst>
                    <a:ext uri="{9D8B030D-6E8A-4147-A177-3AD203B41FA5}">
                      <a16:colId xmlns:a16="http://schemas.microsoft.com/office/drawing/2014/main" val="3873411072"/>
                    </a:ext>
                  </a:extLst>
                </a:gridCol>
                <a:gridCol w="835439">
                  <a:extLst>
                    <a:ext uri="{9D8B030D-6E8A-4147-A177-3AD203B41FA5}">
                      <a16:colId xmlns:a16="http://schemas.microsoft.com/office/drawing/2014/main" val="2340316916"/>
                    </a:ext>
                  </a:extLst>
                </a:gridCol>
                <a:gridCol w="835439">
                  <a:extLst>
                    <a:ext uri="{9D8B030D-6E8A-4147-A177-3AD203B41FA5}">
                      <a16:colId xmlns:a16="http://schemas.microsoft.com/office/drawing/2014/main" val="1450351626"/>
                    </a:ext>
                  </a:extLst>
                </a:gridCol>
                <a:gridCol w="835439">
                  <a:extLst>
                    <a:ext uri="{9D8B030D-6E8A-4147-A177-3AD203B41FA5}">
                      <a16:colId xmlns:a16="http://schemas.microsoft.com/office/drawing/2014/main" val="2943769746"/>
                    </a:ext>
                  </a:extLst>
                </a:gridCol>
                <a:gridCol w="835439">
                  <a:extLst>
                    <a:ext uri="{9D8B030D-6E8A-4147-A177-3AD203B41FA5}">
                      <a16:colId xmlns:a16="http://schemas.microsoft.com/office/drawing/2014/main" val="2961145023"/>
                    </a:ext>
                  </a:extLst>
                </a:gridCol>
              </a:tblGrid>
              <a:tr h="490333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43781"/>
                  </a:ext>
                </a:extLst>
              </a:tr>
            </a:tbl>
          </a:graphicData>
        </a:graphic>
      </p:graphicFrame>
      <p:cxnSp>
        <p:nvCxnSpPr>
          <p:cNvPr id="14" name="Прямая со стрелкой 13"/>
          <p:cNvCxnSpPr>
            <a:endCxn id="15" idx="1"/>
          </p:cNvCxnSpPr>
          <p:nvPr/>
        </p:nvCxnSpPr>
        <p:spPr>
          <a:xfrm>
            <a:off x="10776520" y="5460475"/>
            <a:ext cx="5239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541326"/>
              </p:ext>
            </p:extLst>
          </p:nvPr>
        </p:nvGraphicFramePr>
        <p:xfrm>
          <a:off x="11300439" y="5170915"/>
          <a:ext cx="60761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7616">
                  <a:extLst>
                    <a:ext uri="{9D8B030D-6E8A-4147-A177-3AD203B41FA5}">
                      <a16:colId xmlns:a16="http://schemas.microsoft.com/office/drawing/2014/main" val="2008592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b="1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27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16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8" name="Прямоугольник 7"/>
          <p:cNvSpPr/>
          <p:nvPr/>
        </p:nvSpPr>
        <p:spPr>
          <a:xfrm>
            <a:off x="335360" y="1196752"/>
            <a:ext cx="554461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Будем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называть эту операцию </a:t>
            </a:r>
            <a:r>
              <a:rPr lang="ru-RU" sz="2800" b="1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приведением таблицы по столбцу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, а число </a:t>
            </a:r>
            <a:r>
              <a:rPr lang="ru-RU" sz="2800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1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 – </a:t>
            </a:r>
            <a:r>
              <a:rPr lang="ru-RU" sz="2800" b="1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константой приведения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28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Аналогично  можно поступить со всеми столбцами </a:t>
            </a:r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таблицы.  </a:t>
            </a:r>
            <a:endParaRPr lang="en-US" sz="28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Столбец снизу,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помеченный символом β</a:t>
            </a:r>
            <a:r>
              <a:rPr lang="en-US" sz="2800" i="1" baseline="-25000" dirty="0">
                <a:latin typeface="Bahnschrift" panose="020B0502040204020203" pitchFamily="34" charset="0"/>
                <a:ea typeface="Times New Roman" panose="02020603050405020304" pitchFamily="18" charset="0"/>
              </a:rPr>
              <a:t>j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 содержит константы приведения для каждого столбца, а в </a:t>
            </a:r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правом нижнем углу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указана сумма этих </a:t>
            </a:r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констант.</a:t>
            </a:r>
            <a:endParaRPr lang="ru-RU" sz="2800" dirty="0">
              <a:latin typeface="Bahnschrif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647728" y="248408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826893"/>
              </p:ext>
            </p:extLst>
          </p:nvPr>
        </p:nvGraphicFramePr>
        <p:xfrm>
          <a:off x="6096730" y="1340768"/>
          <a:ext cx="5041290" cy="339551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40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0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Г.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5-1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1-1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6-1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2-1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999182"/>
              </p:ext>
            </p:extLst>
          </p:nvPr>
        </p:nvGraphicFramePr>
        <p:xfrm>
          <a:off x="11569338" y="1916832"/>
          <a:ext cx="50332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26">
                  <a:extLst>
                    <a:ext uri="{9D8B030D-6E8A-4147-A177-3AD203B41FA5}">
                      <a16:colId xmlns:a16="http://schemas.microsoft.com/office/drawing/2014/main" val="48460612"/>
                    </a:ext>
                  </a:extLst>
                </a:gridCol>
              </a:tblGrid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4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79886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394356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2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326497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1913"/>
                  </a:ext>
                </a:extLst>
              </a:tr>
              <a:tr h="5503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2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09990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55181"/>
              </p:ext>
            </p:extLst>
          </p:nvPr>
        </p:nvGraphicFramePr>
        <p:xfrm>
          <a:off x="6960825" y="5170915"/>
          <a:ext cx="417719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39">
                  <a:extLst>
                    <a:ext uri="{9D8B030D-6E8A-4147-A177-3AD203B41FA5}">
                      <a16:colId xmlns:a16="http://schemas.microsoft.com/office/drawing/2014/main" val="3873411072"/>
                    </a:ext>
                  </a:extLst>
                </a:gridCol>
                <a:gridCol w="835439">
                  <a:extLst>
                    <a:ext uri="{9D8B030D-6E8A-4147-A177-3AD203B41FA5}">
                      <a16:colId xmlns:a16="http://schemas.microsoft.com/office/drawing/2014/main" val="2340316916"/>
                    </a:ext>
                  </a:extLst>
                </a:gridCol>
                <a:gridCol w="835439">
                  <a:extLst>
                    <a:ext uri="{9D8B030D-6E8A-4147-A177-3AD203B41FA5}">
                      <a16:colId xmlns:a16="http://schemas.microsoft.com/office/drawing/2014/main" val="1450351626"/>
                    </a:ext>
                  </a:extLst>
                </a:gridCol>
                <a:gridCol w="835439">
                  <a:extLst>
                    <a:ext uri="{9D8B030D-6E8A-4147-A177-3AD203B41FA5}">
                      <a16:colId xmlns:a16="http://schemas.microsoft.com/office/drawing/2014/main" val="2943769746"/>
                    </a:ext>
                  </a:extLst>
                </a:gridCol>
                <a:gridCol w="835439">
                  <a:extLst>
                    <a:ext uri="{9D8B030D-6E8A-4147-A177-3AD203B41FA5}">
                      <a16:colId xmlns:a16="http://schemas.microsoft.com/office/drawing/2014/main" val="2961145023"/>
                    </a:ext>
                  </a:extLst>
                </a:gridCol>
              </a:tblGrid>
              <a:tr h="490333"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43781"/>
                  </a:ext>
                </a:extLst>
              </a:tr>
            </a:tbl>
          </a:graphicData>
        </a:graphic>
      </p:graphicFrame>
      <p:cxnSp>
        <p:nvCxnSpPr>
          <p:cNvPr id="13" name="Прямая со стрелкой 12"/>
          <p:cNvCxnSpPr/>
          <p:nvPr/>
        </p:nvCxnSpPr>
        <p:spPr>
          <a:xfrm>
            <a:off x="8184962" y="4754147"/>
            <a:ext cx="0" cy="41676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30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231904" y="1611009"/>
            <a:ext cx="22442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361660"/>
              </p:ext>
            </p:extLst>
          </p:nvPr>
        </p:nvGraphicFramePr>
        <p:xfrm>
          <a:off x="5484440" y="1882534"/>
          <a:ext cx="467544" cy="584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7" name="Уравнение" r:id="rId3" imgW="190417" imgH="241195" progId="Equation.3">
                  <p:embed/>
                </p:oleObj>
              </mc:Choice>
              <mc:Fallback>
                <p:oleObj name="Уравнение" r:id="rId3" imgW="190417" imgH="24119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440" y="1882534"/>
                        <a:ext cx="467544" cy="5844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706560" y="1166279"/>
            <a:ext cx="569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3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032104" y="1331838"/>
            <a:ext cx="570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3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462678" y="507624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323"/>
              </p:ext>
            </p:extLst>
          </p:nvPr>
        </p:nvGraphicFramePr>
        <p:xfrm>
          <a:off x="837336" y="2114277"/>
          <a:ext cx="4392486" cy="339551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732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2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Г.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33569"/>
              </p:ext>
            </p:extLst>
          </p:nvPr>
        </p:nvGraphicFramePr>
        <p:xfrm>
          <a:off x="5448658" y="2708920"/>
          <a:ext cx="575334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5334">
                  <a:extLst>
                    <a:ext uri="{9D8B030D-6E8A-4147-A177-3AD203B41FA5}">
                      <a16:colId xmlns:a16="http://schemas.microsoft.com/office/drawing/2014/main" val="48460612"/>
                    </a:ext>
                  </a:extLst>
                </a:gridCol>
              </a:tblGrid>
              <a:tr h="555291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4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79886"/>
                  </a:ext>
                </a:extLst>
              </a:tr>
              <a:tr h="5552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394356"/>
                  </a:ext>
                </a:extLst>
              </a:tr>
              <a:tr h="555291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2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326497"/>
                  </a:ext>
                </a:extLst>
              </a:tr>
              <a:tr h="555291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1913"/>
                  </a:ext>
                </a:extLst>
              </a:tr>
              <a:tr h="555291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2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09990"/>
                  </a:ext>
                </a:extLst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16426"/>
              </p:ext>
            </p:extLst>
          </p:nvPr>
        </p:nvGraphicFramePr>
        <p:xfrm>
          <a:off x="5448658" y="5775562"/>
          <a:ext cx="575334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5334">
                  <a:extLst>
                    <a:ext uri="{9D8B030D-6E8A-4147-A177-3AD203B41FA5}">
                      <a16:colId xmlns:a16="http://schemas.microsoft.com/office/drawing/2014/main" val="2008592669"/>
                    </a:ext>
                  </a:extLst>
                </a:gridCol>
              </a:tblGrid>
              <a:tr h="555291">
                <a:tc>
                  <a:txBody>
                    <a:bodyPr/>
                    <a:lstStyle/>
                    <a:p>
                      <a:r>
                        <a:rPr lang="ru-RU" sz="3200" b="1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13</a:t>
                      </a:r>
                      <a:endParaRPr lang="ru-RU" b="1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27202"/>
                  </a:ext>
                </a:extLst>
              </a:tr>
            </a:tbl>
          </a:graphicData>
        </a:graphic>
      </p:graphicFrame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939528"/>
              </p:ext>
            </p:extLst>
          </p:nvPr>
        </p:nvGraphicFramePr>
        <p:xfrm>
          <a:off x="7392142" y="2085718"/>
          <a:ext cx="3888432" cy="339551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Г.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875181"/>
              </p:ext>
            </p:extLst>
          </p:nvPr>
        </p:nvGraphicFramePr>
        <p:xfrm>
          <a:off x="8040215" y="5658261"/>
          <a:ext cx="324036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38734110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34031691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45035162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94376974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961145023"/>
                    </a:ext>
                  </a:extLst>
                </a:gridCol>
              </a:tblGrid>
              <a:tr h="490333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latin typeface="Bahnschrift" panose="020B0502040204020203" pitchFamily="34" charset="0"/>
                        </a:rPr>
                        <a:t>0</a:t>
                      </a:r>
                      <a:endParaRPr lang="ru-RU" sz="3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43781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533917"/>
              </p:ext>
            </p:extLst>
          </p:nvPr>
        </p:nvGraphicFramePr>
        <p:xfrm>
          <a:off x="11496600" y="5658261"/>
          <a:ext cx="471344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344">
                  <a:extLst>
                    <a:ext uri="{9D8B030D-6E8A-4147-A177-3AD203B41FA5}">
                      <a16:colId xmlns:a16="http://schemas.microsoft.com/office/drawing/2014/main" val="2008592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b="1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27202"/>
                  </a:ext>
                </a:extLst>
              </a:tr>
            </a:tbl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563557"/>
              </p:ext>
            </p:extLst>
          </p:nvPr>
        </p:nvGraphicFramePr>
        <p:xfrm>
          <a:off x="7421563" y="5668963"/>
          <a:ext cx="4064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8" name="Уравнение" r:id="rId5" imgW="164880" imgH="228600" progId="Equation.3">
                  <p:embed/>
                </p:oleObj>
              </mc:Choice>
              <mc:Fallback>
                <p:oleObj name="Уравнение" r:id="rId5" imgW="164880" imgH="228600" progId="Equation.3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563" y="5668963"/>
                        <a:ext cx="406400" cy="552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89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-171400"/>
            <a:ext cx="878497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4293097"/>
            <a:ext cx="2592288" cy="14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703512" y="5877273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Эту величину можно принять в качестве нижней границы длины кратчайшего кольцевого маршрута.</a:t>
            </a:r>
          </a:p>
        </p:txBody>
      </p:sp>
    </p:spTree>
    <p:extLst>
      <p:ext uri="{BB962C8B-B14F-4D97-AF65-F5344CB8AC3E}">
        <p14:creationId xmlns:p14="http://schemas.microsoft.com/office/powerpoint/2010/main" val="1035907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15380" y="836712"/>
            <a:ext cx="626469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Прежде чем будет применена процедура ветвления </a:t>
            </a:r>
            <a:r>
              <a:rPr lang="en-US" sz="2800" b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BR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, оценим, как будет изменяться нижняя граница подмножеств, полученных после применения процедуры </a:t>
            </a:r>
            <a:r>
              <a:rPr lang="en-US" sz="2800" b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BR</a:t>
            </a:r>
            <a:r>
              <a:rPr lang="en-US" sz="2800" b="1" dirty="0"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в зависимости от выбора дуги, которая  используется для разбиения. </a:t>
            </a:r>
          </a:p>
          <a:p>
            <a:pPr indent="323850" algn="just"/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Наибольший интерес представляет та дуга, которая наиболее сильно может повлиять на нижнюю границу длины допустимых кольцевых маршрутов.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863752" y="125835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44141"/>
              </p:ext>
            </p:extLst>
          </p:nvPr>
        </p:nvGraphicFramePr>
        <p:xfrm>
          <a:off x="7032104" y="1628800"/>
          <a:ext cx="4752528" cy="339551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Г.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648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3432" y="908720"/>
            <a:ext cx="10585176" cy="347472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ru-RU" sz="3600" dirty="0">
                <a:solidFill>
                  <a:srgbClr val="7030A0"/>
                </a:solidFill>
                <a:latin typeface="Bahnschrift" panose="020B0502040204020203" pitchFamily="34" charset="0"/>
              </a:rPr>
              <a:t>Цель: </a:t>
            </a:r>
            <a:r>
              <a:rPr lang="ru-RU" sz="3600" dirty="0">
                <a:latin typeface="Bahnschrift" panose="020B0502040204020203" pitchFamily="34" charset="0"/>
              </a:rPr>
              <a:t>освоение навыков решения оптимизационных задач методом ветвей и границ.</a:t>
            </a:r>
          </a:p>
          <a:p>
            <a:pPr marL="45720" indent="0">
              <a:buNone/>
            </a:pPr>
            <a:r>
              <a:rPr lang="ru-RU" sz="3600" dirty="0">
                <a:solidFill>
                  <a:srgbClr val="7030A0"/>
                </a:solidFill>
                <a:latin typeface="Bahnschrift" panose="020B0502040204020203" pitchFamily="34" charset="0"/>
              </a:rPr>
              <a:t>Задачи: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>
                <a:latin typeface="Bahnschrift" panose="020B0502040204020203" pitchFamily="34" charset="0"/>
              </a:rPr>
              <a:t>изучение теоретических основ метода ветвей и границ;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>
                <a:latin typeface="Bahnschrift" panose="020B0502040204020203" pitchFamily="34" charset="0"/>
              </a:rPr>
              <a:t>освоить практическое применение метода ветвей и границ на примере решения задачи коммивояжера.</a:t>
            </a:r>
          </a:p>
          <a:p>
            <a:pPr marL="45720" indent="0">
              <a:buNone/>
            </a:pPr>
            <a:endParaRPr lang="be-BY" sz="2800" dirty="0"/>
          </a:p>
        </p:txBody>
      </p:sp>
    </p:spTree>
    <p:extLst>
      <p:ext uri="{BB962C8B-B14F-4D97-AF65-F5344CB8AC3E}">
        <p14:creationId xmlns:p14="http://schemas.microsoft.com/office/powerpoint/2010/main" val="3886111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23392" y="1124744"/>
            <a:ext cx="60486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Анализировать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, прежде всего, следует дуги, имеющие нулевой вес, так как только их удаление может повлиять на нижнюю границу. </a:t>
            </a:r>
            <a:endParaRPr lang="en-US" sz="28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indent="323850" algn="just"/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Таблица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на </a:t>
            </a:r>
            <a:r>
              <a:rPr lang="ru-RU" sz="28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рисунке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является таблицей, приведенной по строкам и по столбцам. Далее будем называть такие таблицы </a:t>
            </a:r>
            <a:r>
              <a:rPr lang="ru-RU" sz="28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полностью приведенными таблицами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47728" y="188640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05278"/>
              </p:ext>
            </p:extLst>
          </p:nvPr>
        </p:nvGraphicFramePr>
        <p:xfrm>
          <a:off x="7032104" y="1628800"/>
          <a:ext cx="4752528" cy="339551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Г.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10200456" y="2276872"/>
            <a:ext cx="792088" cy="5760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408368" y="2831566"/>
            <a:ext cx="792088" cy="5760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8616280" y="3376464"/>
            <a:ext cx="792088" cy="5760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843936" y="3911566"/>
            <a:ext cx="792088" cy="5760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0967692" y="3366668"/>
            <a:ext cx="792088" cy="5760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824192" y="4446668"/>
            <a:ext cx="792088" cy="5760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0200456" y="4458243"/>
            <a:ext cx="792088" cy="5760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966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173862" y="1526711"/>
            <a:ext cx="4752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Полностью приведенная таблица</a:t>
            </a:r>
            <a:endParaRPr lang="ru-RU" sz="2400" dirty="0">
              <a:solidFill>
                <a:srgbClr val="7030A0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69515" y="1103080"/>
            <a:ext cx="475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Удаление дуги может быть промоделировано установкой ее веса равного бесконечности.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550126" y="284456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38101"/>
              </p:ext>
            </p:extLst>
          </p:nvPr>
        </p:nvGraphicFramePr>
        <p:xfrm>
          <a:off x="1271464" y="2562041"/>
          <a:ext cx="4752528" cy="339552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74901"/>
              </p:ext>
            </p:extLst>
          </p:nvPr>
        </p:nvGraphicFramePr>
        <p:xfrm>
          <a:off x="6369515" y="2562041"/>
          <a:ext cx="4752528" cy="339552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36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36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6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36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9480376" y="3068960"/>
            <a:ext cx="864096" cy="64807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411751"/>
              </p:ext>
            </p:extLst>
          </p:nvPr>
        </p:nvGraphicFramePr>
        <p:xfrm>
          <a:off x="11208568" y="6093296"/>
          <a:ext cx="576064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4</a:t>
                      </a:r>
                      <a:endParaRPr lang="ru-RU" sz="32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49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9376" y="332656"/>
            <a:ext cx="496855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Bahnschrift" panose="020B0502040204020203" pitchFamily="34" charset="0"/>
                <a:ea typeface="Times New Roman" panose="02020603050405020304" pitchFamily="18" charset="0"/>
              </a:rPr>
              <a:t>Аналогично исследуются все дуги таблицы, имеющие нулевую длину. </a:t>
            </a:r>
          </a:p>
          <a:p>
            <a:pPr algn="just"/>
            <a:endParaRPr lang="en-US" sz="2000" dirty="0" smtClean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Вычисления </a:t>
            </a:r>
            <a:r>
              <a:rPr lang="ru-RU" sz="2000" dirty="0">
                <a:latin typeface="Bahnschrift" panose="020B0502040204020203" pitchFamily="34" charset="0"/>
                <a:ea typeface="Times New Roman" panose="02020603050405020304" pitchFamily="18" charset="0"/>
              </a:rPr>
              <a:t>показывают, что удаление дуги (1, 4) позволяет получить самую большую сумму констант приведения (4), а значит, выбор этой дуги для ветвления с помощью процедуры </a:t>
            </a:r>
            <a:r>
              <a:rPr lang="en-US" sz="2000" b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BR</a:t>
            </a:r>
            <a:r>
              <a:rPr lang="ru-RU" sz="2000" dirty="0">
                <a:latin typeface="Bahnschrift" panose="020B0502040204020203" pitchFamily="34" charset="0"/>
                <a:ea typeface="Times New Roman" panose="02020603050405020304" pitchFamily="18" charset="0"/>
              </a:rPr>
              <a:t> даст самое большое увеличение нижней границы длины кольцевых маршрутов. </a:t>
            </a:r>
            <a:endParaRPr lang="ru-RU" sz="2000" dirty="0">
              <a:latin typeface="Bahnschrift" panose="020B0502040204020203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11449"/>
              </p:ext>
            </p:extLst>
          </p:nvPr>
        </p:nvGraphicFramePr>
        <p:xfrm>
          <a:off x="6093169" y="550136"/>
          <a:ext cx="2592288" cy="203515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52520"/>
              </p:ext>
            </p:extLst>
          </p:nvPr>
        </p:nvGraphicFramePr>
        <p:xfrm>
          <a:off x="8682626" y="2585288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2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7389314" y="1217136"/>
            <a:ext cx="432048" cy="3600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765215"/>
              </p:ext>
            </p:extLst>
          </p:nvPr>
        </p:nvGraphicFramePr>
        <p:xfrm>
          <a:off x="9117507" y="559600"/>
          <a:ext cx="2592288" cy="203515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b="0" dirty="0" smtClean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0158"/>
              </p:ext>
            </p:extLst>
          </p:nvPr>
        </p:nvGraphicFramePr>
        <p:xfrm>
          <a:off x="11706964" y="2594752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9981602" y="1545973"/>
            <a:ext cx="432048" cy="3600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88141"/>
              </p:ext>
            </p:extLst>
          </p:nvPr>
        </p:nvGraphicFramePr>
        <p:xfrm>
          <a:off x="6096000" y="3486782"/>
          <a:ext cx="2592288" cy="203515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b="0" dirty="0" smtClean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24422"/>
              </p:ext>
            </p:extLst>
          </p:nvPr>
        </p:nvGraphicFramePr>
        <p:xfrm>
          <a:off x="8685457" y="5521934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3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8253409" y="4504358"/>
            <a:ext cx="432048" cy="3600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865942"/>
              </p:ext>
            </p:extLst>
          </p:nvPr>
        </p:nvGraphicFramePr>
        <p:xfrm>
          <a:off x="9105907" y="3500407"/>
          <a:ext cx="2592288" cy="203515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b="0" dirty="0" smtClean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651042"/>
              </p:ext>
            </p:extLst>
          </p:nvPr>
        </p:nvGraphicFramePr>
        <p:xfrm>
          <a:off x="11695364" y="5535559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sp>
        <p:nvSpPr>
          <p:cNvPr id="19" name="Прямоугольник 18"/>
          <p:cNvSpPr/>
          <p:nvPr/>
        </p:nvSpPr>
        <p:spPr>
          <a:xfrm>
            <a:off x="9555216" y="4864398"/>
            <a:ext cx="432048" cy="3600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907587"/>
              </p:ext>
            </p:extLst>
          </p:nvPr>
        </p:nvGraphicFramePr>
        <p:xfrm>
          <a:off x="205095" y="4202502"/>
          <a:ext cx="2592288" cy="203515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b="0" dirty="0" smtClean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 smtClean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322764"/>
              </p:ext>
            </p:extLst>
          </p:nvPr>
        </p:nvGraphicFramePr>
        <p:xfrm>
          <a:off x="2797383" y="6242019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0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601687" y="5900590"/>
            <a:ext cx="432048" cy="3600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884636"/>
              </p:ext>
            </p:extLst>
          </p:nvPr>
        </p:nvGraphicFramePr>
        <p:xfrm>
          <a:off x="3193975" y="4221088"/>
          <a:ext cx="2592288" cy="203515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b="0" dirty="0" smtClean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 smtClean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" name="Таблица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771105"/>
              </p:ext>
            </p:extLst>
          </p:nvPr>
        </p:nvGraphicFramePr>
        <p:xfrm>
          <a:off x="5786263" y="6260605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0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sp>
        <p:nvSpPr>
          <p:cNvPr id="25" name="Прямоугольник 24"/>
          <p:cNvSpPr/>
          <p:nvPr/>
        </p:nvSpPr>
        <p:spPr>
          <a:xfrm>
            <a:off x="4887425" y="5930898"/>
            <a:ext cx="432048" cy="3600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256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19" grpId="0" animBg="1"/>
      <p:bldP spid="22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723024"/>
              </p:ext>
            </p:extLst>
          </p:nvPr>
        </p:nvGraphicFramePr>
        <p:xfrm>
          <a:off x="6888088" y="1722852"/>
          <a:ext cx="4824536" cy="4704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Visio" r:id="rId3" imgW="1918890" imgH="1869775" progId="Visio.Drawing.11">
                  <p:embed/>
                </p:oleObj>
              </mc:Choice>
              <mc:Fallback>
                <p:oleObj name="Visio" r:id="rId3" imgW="1918890" imgH="1869775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088" y="1722852"/>
                        <a:ext cx="4824536" cy="47045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623392" y="1052736"/>
            <a:ext cx="554461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Все допустимые кольцевые маршруты не будут включать путь из города 1 в город 4, а длина этих кольцевых маршрутов не будет меньше, чем нижняя граница, построенная для </a:t>
            </a:r>
            <a:r>
              <a:rPr lang="ru-RU" sz="28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 полностью приведенной таблицы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 увеличенная на 4.</a:t>
            </a:r>
          </a:p>
          <a:p>
            <a:pPr indent="323850" algn="just"/>
            <a:r>
              <a:rPr lang="ru-RU" sz="2400" i="1" dirty="0">
                <a:latin typeface="Bahnschrift" panose="020B0502040204020203" pitchFamily="34" charset="0"/>
                <a:cs typeface="Times New Roman" panose="02020603050405020304" pitchFamily="18" charset="0"/>
              </a:rPr>
              <a:t>Кроме того, очевидно, что допустимый кольцевой маршрут, содержащий дугу (1, 4), не может содержать дугу (4, 1).</a:t>
            </a:r>
            <a:endParaRPr lang="ru-RU" sz="2400" i="1" dirty="0">
              <a:latin typeface="Bahnschrift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96200" y="1056826"/>
            <a:ext cx="3569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 графа </a:t>
            </a:r>
            <a:r>
              <a:rPr lang="en-US" sz="2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endParaRPr lang="ru-RU" sz="2400" i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359696" y="185904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</p:spTree>
    <p:extLst>
      <p:ext uri="{BB962C8B-B14F-4D97-AF65-F5344CB8AC3E}">
        <p14:creationId xmlns:p14="http://schemas.microsoft.com/office/powerpoint/2010/main" val="3922520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2" name="Прямоугольник 1"/>
          <p:cNvSpPr/>
          <p:nvPr/>
        </p:nvSpPr>
        <p:spPr>
          <a:xfrm>
            <a:off x="263352" y="1120676"/>
            <a:ext cx="482453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На </a:t>
            </a:r>
            <a:r>
              <a:rPr lang="ru-RU" sz="24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слева изображена 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таблица, полученная вычеркиванием первой строки, четвертого столбца и заменой значения в первом столбце четвертой строки на символ бесконечности. Сумма констант приведения, подсчитанная для этой таблицы, равна 1. </a:t>
            </a:r>
            <a:endParaRPr lang="en-US" sz="24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Далее справа изображена 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таблица, которая получена после приведения таблицы </a:t>
            </a:r>
            <a:r>
              <a:rPr lang="ru-RU" sz="24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слева.          </a:t>
            </a:r>
            <a:endParaRPr lang="en-US" sz="2400" dirty="0" smtClean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4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indent="323850" algn="just"/>
            <a:endParaRPr lang="ru-RU" sz="24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3352" y="282729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77205"/>
              </p:ext>
            </p:extLst>
          </p:nvPr>
        </p:nvGraphicFramePr>
        <p:xfrm>
          <a:off x="5807968" y="692696"/>
          <a:ext cx="2460275" cy="21038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940340"/>
              </p:ext>
            </p:extLst>
          </p:nvPr>
        </p:nvGraphicFramePr>
        <p:xfrm>
          <a:off x="8988323" y="692696"/>
          <a:ext cx="2460275" cy="21038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820652"/>
              </p:ext>
            </p:extLst>
          </p:nvPr>
        </p:nvGraphicFramePr>
        <p:xfrm>
          <a:off x="8284880" y="2796496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3" t="53858" r="9248"/>
          <a:stretch/>
        </p:blipFill>
        <p:spPr>
          <a:xfrm>
            <a:off x="6168009" y="3226030"/>
            <a:ext cx="4968552" cy="34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89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2" name="Прямоугольник 1"/>
          <p:cNvSpPr/>
          <p:nvPr/>
        </p:nvSpPr>
        <p:spPr>
          <a:xfrm>
            <a:off x="191344" y="1196752"/>
            <a:ext cx="518457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ru-RU" sz="24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Также 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изображен фрагмент графа </a:t>
            </a:r>
            <a:r>
              <a:rPr lang="en-US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T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, имеющий две ветви. Нижняя граница дочерних узлов, вычисляется как сумма, нижней границы родительского узла и суммы констант приведения соответствующей таблицы</a:t>
            </a:r>
            <a:r>
              <a:rPr lang="ru-RU" sz="2400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.</a:t>
            </a:r>
            <a:endParaRPr lang="en-US" sz="2400" dirty="0" smtClean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indent="323850" algn="just"/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Согласно алгоритму дальнейший поиск решения следует осуществлять во множестве </a:t>
            </a:r>
            <a:r>
              <a:rPr lang="en-US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R</a:t>
            </a:r>
            <a:r>
              <a:rPr lang="ru-RU" sz="2400" baseline="-25000" dirty="0">
                <a:latin typeface="Bahnschrift" panose="020B0502040204020203" pitchFamily="34" charset="0"/>
                <a:ea typeface="Times New Roman" panose="02020603050405020304" pitchFamily="18" charset="0"/>
              </a:rPr>
              <a:t>(1,4)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, поскольку именно здесь на текущий момент нижняя граница является меньшей.</a:t>
            </a:r>
            <a:endParaRPr lang="ru-RU" sz="2400" dirty="0">
              <a:latin typeface="Bahnschrift" panose="020B0502040204020203" pitchFamily="34" charset="0"/>
            </a:endParaRPr>
          </a:p>
          <a:p>
            <a:pPr indent="323850" algn="just"/>
            <a:endParaRPr lang="ru-RU" sz="24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23392" y="137359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83611"/>
              </p:ext>
            </p:extLst>
          </p:nvPr>
        </p:nvGraphicFramePr>
        <p:xfrm>
          <a:off x="5807968" y="692696"/>
          <a:ext cx="2460275" cy="21038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7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312064"/>
              </p:ext>
            </p:extLst>
          </p:nvPr>
        </p:nvGraphicFramePr>
        <p:xfrm>
          <a:off x="8988323" y="692696"/>
          <a:ext cx="2460275" cy="21038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34880"/>
              </p:ext>
            </p:extLst>
          </p:nvPr>
        </p:nvGraphicFramePr>
        <p:xfrm>
          <a:off x="8284880" y="2796496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3" t="53858" r="9248"/>
          <a:stretch/>
        </p:blipFill>
        <p:spPr>
          <a:xfrm>
            <a:off x="6168009" y="3226030"/>
            <a:ext cx="4968552" cy="34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84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3352" y="734981"/>
            <a:ext cx="504056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Bahnschrift" panose="020B0502040204020203" pitchFamily="34" charset="0"/>
                <a:ea typeface="Times New Roman" panose="02020603050405020304" pitchFamily="18" charset="0"/>
              </a:rPr>
              <a:t>Удаление дуги (4, 3) позволит получить наибольшую сумму констант приведения (</a:t>
            </a:r>
            <a:r>
              <a:rPr lang="en-US" dirty="0">
                <a:latin typeface="Bahnschrift" panose="020B0502040204020203" pitchFamily="34" charset="0"/>
                <a:ea typeface="Times New Roman" panose="02020603050405020304" pitchFamily="18" charset="0"/>
              </a:rPr>
              <a:t>g=</a:t>
            </a:r>
            <a:r>
              <a:rPr lang="ru-RU" dirty="0">
                <a:latin typeface="Bahnschrift" panose="020B0502040204020203" pitchFamily="34" charset="0"/>
                <a:ea typeface="Times New Roman" panose="02020603050405020304" pitchFamily="18" charset="0"/>
              </a:rPr>
              <a:t>4). </a:t>
            </a:r>
          </a:p>
          <a:p>
            <a:pPr algn="just"/>
            <a:endParaRPr lang="ru-RU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Bahnschrift" panose="020B0502040204020203" pitchFamily="34" charset="0"/>
                <a:ea typeface="Times New Roman" panose="02020603050405020304" pitchFamily="18" charset="0"/>
              </a:rPr>
              <a:t>Далее на рисунках изображены таблицы: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AutoNum type="alphaUcParenR"/>
            </a:pPr>
            <a:r>
              <a:rPr lang="ru-RU" dirty="0">
                <a:latin typeface="Bahnschrift" panose="020B0502040204020203" pitchFamily="34" charset="0"/>
                <a:ea typeface="Times New Roman" panose="02020603050405020304" pitchFamily="18" charset="0"/>
              </a:rPr>
              <a:t>Таблица, полученная заменой нулевого значения в четвертой строке третьего столбца на символ бесконечности. Сумма констант приведения для этой таблицы равна 4. </a:t>
            </a:r>
            <a:endParaRPr lang="en-US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AutoNum type="alphaUcParenR"/>
            </a:pPr>
            <a:r>
              <a:rPr lang="ru-RU" dirty="0">
                <a:latin typeface="Bahnschrift" panose="020B0502040204020203" pitchFamily="34" charset="0"/>
                <a:ea typeface="Times New Roman" panose="02020603050405020304" pitchFamily="18" charset="0"/>
              </a:rPr>
              <a:t>Таблица, полученная из таблицы</a:t>
            </a:r>
            <a:r>
              <a:rPr lang="en-US" dirty="0"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Bahnschrift" panose="020B0502040204020203" pitchFamily="34" charset="0"/>
                <a:ea typeface="Times New Roman" panose="02020603050405020304" pitchFamily="18" charset="0"/>
              </a:rPr>
              <a:t>на рис.</a:t>
            </a:r>
            <a:r>
              <a:rPr lang="en-US" dirty="0">
                <a:latin typeface="Bahnschrift" panose="020B0502040204020203" pitchFamily="34" charset="0"/>
                <a:ea typeface="Times New Roman" panose="02020603050405020304" pitchFamily="18" charset="0"/>
              </a:rPr>
              <a:t>A</a:t>
            </a:r>
            <a:r>
              <a:rPr lang="ru-RU" dirty="0">
                <a:latin typeface="Bahnschrift" panose="020B0502040204020203" pitchFamily="34" charset="0"/>
                <a:ea typeface="Times New Roman" panose="02020603050405020304" pitchFamily="18" charset="0"/>
              </a:rPr>
              <a:t> путем полного ее приведения. </a:t>
            </a:r>
            <a:endParaRPr lang="en-US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AutoNum type="alphaUcParenR"/>
            </a:pPr>
            <a:r>
              <a:rPr lang="ru-RU" dirty="0">
                <a:latin typeface="Bahnschrift" panose="020B0502040204020203" pitchFamily="34" charset="0"/>
                <a:ea typeface="Times New Roman" panose="02020603050405020304" pitchFamily="18" charset="0"/>
              </a:rPr>
              <a:t>Таблица получена путем вычеркивания четвертой строки и третьего столбца. Сумма констант приведения этой таблицы равна 2. </a:t>
            </a:r>
            <a:endParaRPr lang="en-US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AutoNum type="alphaUcParenR"/>
            </a:pPr>
            <a:r>
              <a:rPr lang="ru-RU" dirty="0">
                <a:latin typeface="Bahnschrift" panose="020B0502040204020203" pitchFamily="34" charset="0"/>
                <a:ea typeface="Times New Roman" panose="02020603050405020304" pitchFamily="18" charset="0"/>
              </a:rPr>
              <a:t>Таблица, полученная из таблицы</a:t>
            </a:r>
            <a:r>
              <a:rPr lang="en-US" dirty="0"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Bahnschrift" panose="020B0502040204020203" pitchFamily="34" charset="0"/>
                <a:ea typeface="Times New Roman" panose="02020603050405020304" pitchFamily="18" charset="0"/>
              </a:rPr>
              <a:t>на рис.</a:t>
            </a:r>
            <a:r>
              <a:rPr lang="en-US" dirty="0">
                <a:latin typeface="Bahnschrift" panose="020B0502040204020203" pitchFamily="34" charset="0"/>
                <a:ea typeface="Times New Roman" panose="02020603050405020304" pitchFamily="18" charset="0"/>
              </a:rPr>
              <a:t>C</a:t>
            </a:r>
            <a:r>
              <a:rPr lang="ru-RU" dirty="0">
                <a:latin typeface="Bahnschrift" panose="020B0502040204020203" pitchFamily="34" charset="0"/>
                <a:ea typeface="Times New Roman" panose="02020603050405020304" pitchFamily="18" charset="0"/>
              </a:rPr>
              <a:t> путем полного ее приведения. </a:t>
            </a:r>
            <a:endParaRPr lang="en-US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1178" y="54724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6061"/>
              </p:ext>
            </p:extLst>
          </p:nvPr>
        </p:nvGraphicFramePr>
        <p:xfrm>
          <a:off x="6011989" y="893152"/>
          <a:ext cx="2460275" cy="21038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6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7452149" y="2094172"/>
            <a:ext cx="504056" cy="4320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90145"/>
              </p:ext>
            </p:extLst>
          </p:nvPr>
        </p:nvGraphicFramePr>
        <p:xfrm>
          <a:off x="8472264" y="2996952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4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88135"/>
              </p:ext>
            </p:extLst>
          </p:nvPr>
        </p:nvGraphicFramePr>
        <p:xfrm>
          <a:off x="9302295" y="893152"/>
          <a:ext cx="2460275" cy="21038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4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105155"/>
              </p:ext>
            </p:extLst>
          </p:nvPr>
        </p:nvGraphicFramePr>
        <p:xfrm>
          <a:off x="6258016" y="4094719"/>
          <a:ext cx="1968220" cy="16830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49890"/>
              </p:ext>
            </p:extLst>
          </p:nvPr>
        </p:nvGraphicFramePr>
        <p:xfrm>
          <a:off x="8226236" y="5777759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2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122896"/>
              </p:ext>
            </p:extLst>
          </p:nvPr>
        </p:nvGraphicFramePr>
        <p:xfrm>
          <a:off x="9548322" y="4094719"/>
          <a:ext cx="1968220" cy="16830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87972" y="171230"/>
            <a:ext cx="43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  <a:latin typeface="Bahnschrift" panose="020B0502040204020203" pitchFamily="34" charset="0"/>
              </a:rPr>
              <a:t>A</a:t>
            </a:r>
            <a:endParaRPr lang="ru-RU" b="1" dirty="0">
              <a:solidFill>
                <a:srgbClr val="7030A0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13407" y="152179"/>
            <a:ext cx="43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  <a:latin typeface="Bahnschrift" panose="020B0502040204020203" pitchFamily="34" charset="0"/>
              </a:rPr>
              <a:t>B</a:t>
            </a:r>
            <a:endParaRPr lang="ru-RU" b="1" dirty="0">
              <a:solidFill>
                <a:srgbClr val="7030A0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4639" y="3426486"/>
            <a:ext cx="43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  <a:latin typeface="Bahnschrift" panose="020B0502040204020203" pitchFamily="34" charset="0"/>
              </a:rPr>
              <a:t>C</a:t>
            </a:r>
            <a:endParaRPr lang="ru-RU" b="1" dirty="0">
              <a:solidFill>
                <a:srgbClr val="7030A0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13407" y="3426485"/>
            <a:ext cx="43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  <a:latin typeface="Bahnschrift" panose="020B0502040204020203" pitchFamily="34" charset="0"/>
              </a:rPr>
              <a:t>D</a:t>
            </a:r>
            <a:endParaRPr lang="ru-RU" b="1" dirty="0">
              <a:solidFill>
                <a:srgbClr val="7030A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21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147843"/>
              </p:ext>
            </p:extLst>
          </p:nvPr>
        </p:nvGraphicFramePr>
        <p:xfrm>
          <a:off x="1238157" y="1181744"/>
          <a:ext cx="9144000" cy="3627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" name="Visio" r:id="rId3" imgW="4654800" imgH="1848749" progId="Visio.Drawing.11">
                  <p:embed/>
                </p:oleObj>
              </mc:Choice>
              <mc:Fallback>
                <p:oleObj name="Visio" r:id="rId3" imgW="4654800" imgH="184874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157" y="1181744"/>
                        <a:ext cx="9144000" cy="36276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474996" y="699369"/>
            <a:ext cx="2887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Фрагмент графа </a:t>
            </a:r>
            <a:r>
              <a:rPr lang="en-US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T</a:t>
            </a:r>
            <a:r>
              <a:rPr lang="ru-RU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. </a:t>
            </a:r>
            <a:endParaRPr lang="ru-RU" sz="2400" b="1" i="1" dirty="0">
              <a:latin typeface="Bahnschrif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9376" y="4796986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Две добавленные ветви соответствуют множествам</a:t>
            </a:r>
            <a:endParaRPr lang="ru-RU" sz="2400" dirty="0"/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1775520" y="5258651"/>
            <a:ext cx="148890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074282"/>
              </p:ext>
            </p:extLst>
          </p:nvPr>
        </p:nvGraphicFramePr>
        <p:xfrm>
          <a:off x="7459772" y="4793925"/>
          <a:ext cx="1296144" cy="618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" name="Уравнение" r:id="rId5" imgW="622030" imgH="291973" progId="Equation.3">
                  <p:embed/>
                </p:oleObj>
              </mc:Choice>
              <mc:Fallback>
                <p:oleObj name="Уравнение" r:id="rId5" imgW="622030" imgH="29197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9772" y="4793925"/>
                        <a:ext cx="1296144" cy="6181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474996" y="5204059"/>
            <a:ext cx="11453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(множество допустимых кольцевых маршрутов, содержащих дуги (1, 4) и не содержащих дуги (4, 3)) и </a:t>
            </a:r>
            <a:endParaRPr lang="ru-RU" sz="2400" dirty="0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7727818" y="5529285"/>
            <a:ext cx="1457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356755"/>
              </p:ext>
            </p:extLst>
          </p:nvPr>
        </p:nvGraphicFramePr>
        <p:xfrm>
          <a:off x="4076433" y="5570705"/>
          <a:ext cx="1248503" cy="54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4" name="Уравнение" r:id="rId7" imgW="609336" imgH="266584" progId="Equation.3">
                  <p:embed/>
                </p:oleObj>
              </mc:Choice>
              <mc:Fallback>
                <p:oleObj name="Уравнение" r:id="rId7" imgW="609336" imgH="26658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433" y="5570705"/>
                        <a:ext cx="1248503" cy="546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488486" y="5940037"/>
            <a:ext cx="107920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(множество допустимых кольцевых маршрутов, содержащих одновременно дуги (1, 4) и (4, 3)). 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212331" y="4050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</p:spTree>
    <p:extLst>
      <p:ext uri="{BB962C8B-B14F-4D97-AF65-F5344CB8AC3E}">
        <p14:creationId xmlns:p14="http://schemas.microsoft.com/office/powerpoint/2010/main" val="1290335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31504" y="2060848"/>
            <a:ext cx="87323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Анализ таблицы позволяет выявить дугу (2, 1), удаление которой приводит к максимальной сумме констант приведения (1). 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Следует отметить, что удаление дуги (5, 1) тоже даст такую же сумму констант приведения. </a:t>
            </a:r>
            <a:r>
              <a:rPr lang="ru-RU" sz="2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этом случае может быть выбрана любая из дуг.  </a:t>
            </a:r>
          </a:p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Граф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содержит три вершины, которым соответствует одинаковое значение нижней границы (18). В этом случае целесообразно продолжать наращивать ветви графа, начиная с вершин, наиболее удаленных от корня. </a:t>
            </a:r>
          </a:p>
          <a:p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нашем случае была выбрана вершина </a:t>
            </a:r>
            <a:endParaRPr lang="ru-RU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7392144" y="4972004"/>
            <a:ext cx="181141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039049"/>
              </p:ext>
            </p:extLst>
          </p:nvPr>
        </p:nvGraphicFramePr>
        <p:xfrm>
          <a:off x="7123539" y="6101223"/>
          <a:ext cx="1735936" cy="528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1" name="Уравнение" r:id="rId3" imgW="875920" imgH="266584" progId="Equation.3">
                  <p:embed/>
                </p:oleObj>
              </mc:Choice>
              <mc:Fallback>
                <p:oleObj name="Уравнение" r:id="rId3" imgW="875920" imgH="266584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3539" y="6101223"/>
                        <a:ext cx="1735936" cy="5283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1631504" y="799462"/>
            <a:ext cx="8316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Дальнейший поиск решения целесообразно осуществлять во множестве </a:t>
            </a:r>
            <a:endParaRPr lang="ru-RU" sz="2400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403416" y="953937"/>
            <a:ext cx="121634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623366"/>
              </p:ext>
            </p:extLst>
          </p:nvPr>
        </p:nvGraphicFramePr>
        <p:xfrm>
          <a:off x="3289176" y="1209140"/>
          <a:ext cx="10033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2" name="Уравнение" r:id="rId5" imgW="558720" imgH="241200" progId="Equation.3">
                  <p:embed/>
                </p:oleObj>
              </mc:Choice>
              <mc:Fallback>
                <p:oleObj name="Уравнение" r:id="rId5" imgW="55872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176" y="1209140"/>
                        <a:ext cx="1003300" cy="4302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4445097" y="1182442"/>
            <a:ext cx="4607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 как здесь на текущий момент </a:t>
            </a:r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631504" y="1526070"/>
            <a:ext cx="4914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нижняя граница является меньшей. 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605677" y="116609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</p:spTree>
    <p:extLst>
      <p:ext uri="{BB962C8B-B14F-4D97-AF65-F5344CB8AC3E}">
        <p14:creationId xmlns:p14="http://schemas.microsoft.com/office/powerpoint/2010/main" val="3782876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sp>
        <p:nvSpPr>
          <p:cNvPr id="7" name="Прямоугольник 6"/>
          <p:cNvSpPr/>
          <p:nvPr/>
        </p:nvSpPr>
        <p:spPr>
          <a:xfrm>
            <a:off x="3359696" y="0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047912"/>
              </p:ext>
            </p:extLst>
          </p:nvPr>
        </p:nvGraphicFramePr>
        <p:xfrm>
          <a:off x="1136312" y="995849"/>
          <a:ext cx="1968220" cy="16830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148861"/>
              </p:ext>
            </p:extLst>
          </p:nvPr>
        </p:nvGraphicFramePr>
        <p:xfrm>
          <a:off x="4079776" y="995849"/>
          <a:ext cx="1968220" cy="16830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582327"/>
              </p:ext>
            </p:extLst>
          </p:nvPr>
        </p:nvGraphicFramePr>
        <p:xfrm>
          <a:off x="3104532" y="2678889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19854"/>
              </p:ext>
            </p:extLst>
          </p:nvPr>
        </p:nvGraphicFramePr>
        <p:xfrm>
          <a:off x="7023240" y="1206229"/>
          <a:ext cx="1476165" cy="126228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1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769086"/>
              </p:ext>
            </p:extLst>
          </p:nvPr>
        </p:nvGraphicFramePr>
        <p:xfrm>
          <a:off x="8499405" y="2468509"/>
          <a:ext cx="361850" cy="4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50">
                  <a:extLst>
                    <a:ext uri="{9D8B030D-6E8A-4147-A177-3AD203B41FA5}">
                      <a16:colId xmlns:a16="http://schemas.microsoft.com/office/drawing/2014/main" val="1546887663"/>
                    </a:ext>
                  </a:extLst>
                </a:gridCol>
              </a:tblGrid>
              <a:tr h="42953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Bahnschrift" panose="020B0502040204020203" pitchFamily="34" charset="0"/>
                        </a:rPr>
                        <a:t>1</a:t>
                      </a:r>
                      <a:endParaRPr lang="ru-RU" sz="2000" dirty="0">
                        <a:solidFill>
                          <a:srgbClr val="7030A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198958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843526"/>
              </p:ext>
            </p:extLst>
          </p:nvPr>
        </p:nvGraphicFramePr>
        <p:xfrm>
          <a:off x="9507575" y="1206229"/>
          <a:ext cx="1476165" cy="126228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9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be-BY" sz="20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2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3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1800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5</a:t>
                      </a:r>
                      <a:endParaRPr lang="be-BY" sz="1800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be-BY" sz="2000" dirty="0" smtClean="0"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0</a:t>
                      </a:r>
                      <a:endParaRPr lang="be-BY" sz="2000" dirty="0"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7030A0"/>
                          </a:solidFill>
                          <a:effectLst/>
                          <a:latin typeface="Bahnschrift" panose="020B0502040204020203" pitchFamily="34" charset="0"/>
                          <a:ea typeface="Times New Roman"/>
                        </a:rPr>
                        <a:t>∞</a:t>
                      </a:r>
                      <a:endParaRPr lang="be-BY" sz="2000" b="1" dirty="0">
                        <a:solidFill>
                          <a:srgbClr val="7030A0"/>
                        </a:solidFill>
                        <a:effectLst/>
                        <a:latin typeface="Bahnschrift" panose="020B0502040204020203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8"/>
          <a:stretch/>
        </p:blipFill>
        <p:spPr>
          <a:xfrm>
            <a:off x="1369884" y="3429000"/>
            <a:ext cx="9175275" cy="30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31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4" y="5157192"/>
            <a:ext cx="5112568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Ailsa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Horton</a:t>
            </a:r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Land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 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24578" name="Picture 2" descr="Ailsa Land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68" y="602686"/>
            <a:ext cx="3600400" cy="455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Alison Harcourt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602686"/>
            <a:ext cx="4032782" cy="455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456040" y="5306667"/>
            <a:ext cx="53280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 err="1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Alison</a:t>
            </a:r>
            <a:r>
              <a:rPr lang="ru-RU" sz="3600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sz="3600" dirty="0" err="1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Grant</a:t>
            </a:r>
            <a:r>
              <a:rPr lang="ru-RU" sz="3600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sz="3600" dirty="0" err="1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Harcourt</a:t>
            </a:r>
            <a:r>
              <a:rPr lang="ru-RU" sz="3600" dirty="0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3600" dirty="0" err="1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Goig</a:t>
            </a:r>
            <a:r>
              <a:rPr lang="ru-RU" sz="3600" dirty="0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)</a:t>
            </a:r>
            <a:endParaRPr lang="ru-RU" sz="3600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979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7392144" y="4972004"/>
            <a:ext cx="181141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23392" y="1196752"/>
            <a:ext cx="111612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Анализ таблицы позволяет выявить два последних звена кольцевого маршрута: </a:t>
            </a:r>
            <a:r>
              <a:rPr lang="ru-RU" sz="2800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(3, 5)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и </a:t>
            </a:r>
            <a:r>
              <a:rPr lang="ru-RU" sz="2800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(5, 2)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.</a:t>
            </a:r>
            <a:r>
              <a:rPr lang="ru-RU" sz="2800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</a:p>
          <a:p>
            <a:pPr indent="323850" algn="just"/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Эта таблица не может быть приведена, т. е. сумма констант приведения будет равной 0.    </a:t>
            </a:r>
          </a:p>
          <a:p>
            <a:pPr indent="323850" algn="just"/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 </a:t>
            </a:r>
          </a:p>
          <a:p>
            <a:pPr indent="323850" algn="just"/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 </a:t>
            </a:r>
          </a:p>
          <a:p>
            <a:pPr indent="323850" algn="just"/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Для получения окончательного решения следует расставить выбранные дуги в правильном порядке: </a:t>
            </a:r>
            <a:r>
              <a:rPr lang="ru-RU" sz="2800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(1, 4), (4, 3), (3, 5), (5, 2), (2, 1)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. Сложив расстояния, соответствующие дугам кольцевого маршрута, получим </a:t>
            </a:r>
            <a:r>
              <a:rPr lang="ru-RU" sz="2800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18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, что совпадает с нижней границей, приписанной последнему узлу графа </a:t>
            </a:r>
            <a:r>
              <a:rPr lang="en-US" sz="2800" b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T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.  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606185" y="260648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</p:spTree>
    <p:extLst>
      <p:ext uri="{BB962C8B-B14F-4D97-AF65-F5344CB8AC3E}">
        <p14:creationId xmlns:p14="http://schemas.microsoft.com/office/powerpoint/2010/main" val="865322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708994"/>
              </p:ext>
            </p:extLst>
          </p:nvPr>
        </p:nvGraphicFramePr>
        <p:xfrm>
          <a:off x="263353" y="1268760"/>
          <a:ext cx="11449272" cy="3456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Visio" r:id="rId3" imgW="7075350" imgH="2156873" progId="Visio.Drawing.11">
                  <p:embed/>
                </p:oleObj>
              </mc:Choice>
              <mc:Fallback>
                <p:oleObj name="Visio" r:id="rId3" imgW="7075350" imgH="215687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53" y="1268760"/>
                        <a:ext cx="11449272" cy="3456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2914421" y="719278"/>
            <a:ext cx="63631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Bahnschrift" panose="020B0502040204020203" pitchFamily="34" charset="0"/>
                <a:ea typeface="Times New Roman" panose="02020603050405020304" pitchFamily="18" charset="0"/>
              </a:rPr>
              <a:t>Окончательный вид графа </a:t>
            </a:r>
            <a:r>
              <a:rPr lang="en-US" sz="3200" b="1" dirty="0">
                <a:latin typeface="Bahnschrift" panose="020B0502040204020203" pitchFamily="34" charset="0"/>
                <a:ea typeface="Times New Roman" panose="02020603050405020304" pitchFamily="18" charset="0"/>
              </a:rPr>
              <a:t>T</a:t>
            </a:r>
            <a:r>
              <a:rPr lang="ru-RU" sz="3200" dirty="0">
                <a:latin typeface="Bahnschrift" panose="020B0502040204020203" pitchFamily="34" charset="0"/>
                <a:ea typeface="Times New Roman" panose="02020603050405020304" pitchFamily="18" charset="0"/>
              </a:rPr>
              <a:t>.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51383" y="5024408"/>
            <a:ext cx="110892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ru-RU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Следует обратить внимание на несколько листовых вершин дерева, которым тоже соответствует нижняя граница, равная 18. Продолжение вычислений для этих ветвей в лучшем случае приведет к получению гамильтонова цикла такой же длины (18), но никогда меньшей.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498173" y="2148"/>
            <a:ext cx="5195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Метод ветвей и границ</a:t>
            </a:r>
          </a:p>
        </p:txBody>
      </p:sp>
    </p:spTree>
    <p:extLst>
      <p:ext uri="{BB962C8B-B14F-4D97-AF65-F5344CB8AC3E}">
        <p14:creationId xmlns:p14="http://schemas.microsoft.com/office/powerpoint/2010/main" val="529162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68" y="188640"/>
            <a:ext cx="7130008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Немного больше о задаче коммивояжера</a:t>
            </a:r>
            <a:endParaRPr lang="ru-RU" sz="3600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9844" y="2132856"/>
            <a:ext cx="5617840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Bahnschrift" panose="020B0502040204020203" pitchFamily="34" charset="0"/>
              </a:rPr>
              <a:t>Задача коммивояжера является одной из классических задач комбинаторной оптимизации. Она была сформулирована еще в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1832</a:t>
            </a:r>
            <a:r>
              <a:rPr lang="ru-RU" dirty="0">
                <a:latin typeface="Bahnschrift" panose="020B0502040204020203" pitchFamily="34" charset="0"/>
              </a:rPr>
              <a:t> году и состоит в том, чтобы найти кратчайший маршрут для посещения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n</a:t>
            </a:r>
            <a:r>
              <a:rPr lang="ru-RU" dirty="0">
                <a:latin typeface="Bahnschrift" panose="020B0502040204020203" pitchFamily="34" charset="0"/>
              </a:rPr>
              <a:t> городов ровно по одному разу и возвращения в исходный город</a:t>
            </a:r>
            <a:r>
              <a:rPr lang="ru-RU" sz="3200" dirty="0">
                <a:latin typeface="Bahnschrift" panose="020B0502040204020203" pitchFamily="34" charset="0"/>
              </a:rPr>
              <a:t>. </a:t>
            </a:r>
          </a:p>
        </p:txBody>
      </p:sp>
      <p:pic>
        <p:nvPicPr>
          <p:cNvPr id="23558" name="Picture 6" descr="Карта Средиземья | Middle earth map, Middle earth, Lord of the ring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r="37788"/>
          <a:stretch/>
        </p:blipFill>
        <p:spPr bwMode="auto">
          <a:xfrm>
            <a:off x="6791400" y="0"/>
            <a:ext cx="5400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697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68" y="188640"/>
            <a:ext cx="7130008" cy="1325563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Немного больше о задаче коммивояжера</a:t>
            </a:r>
            <a:endParaRPr lang="ru-RU" sz="4000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4825752" cy="4843735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Bahnschrift" panose="020B0502040204020203" pitchFamily="34" charset="0"/>
              </a:rPr>
              <a:t>Точные методы</a:t>
            </a:r>
          </a:p>
          <a:p>
            <a:pPr lvl="1"/>
            <a:r>
              <a:rPr lang="ru-RU" dirty="0" smtClean="0">
                <a:latin typeface="Bahnschrift" panose="020B0502040204020203" pitchFamily="34" charset="0"/>
              </a:rPr>
              <a:t>Полный перебор</a:t>
            </a:r>
          </a:p>
          <a:p>
            <a:pPr lvl="1"/>
            <a:r>
              <a:rPr lang="ru-RU" dirty="0" smtClean="0">
                <a:latin typeface="Bahnschrift" panose="020B0502040204020203" pitchFamily="34" charset="0"/>
              </a:rPr>
              <a:t>Метод ветвей и границ</a:t>
            </a:r>
          </a:p>
          <a:p>
            <a:r>
              <a:rPr lang="ru-RU" dirty="0" smtClean="0">
                <a:latin typeface="Bahnschrift" panose="020B0502040204020203" pitchFamily="34" charset="0"/>
              </a:rPr>
              <a:t>Эвристические методы</a:t>
            </a:r>
          </a:p>
          <a:p>
            <a:pPr lvl="1"/>
            <a:r>
              <a:rPr lang="ru-RU" dirty="0">
                <a:latin typeface="Bahnschrift" panose="020B0502040204020203" pitchFamily="34" charset="0"/>
              </a:rPr>
              <a:t>Жадный алгоритм; </a:t>
            </a:r>
            <a:endParaRPr lang="ru-RU" dirty="0" smtClean="0">
              <a:latin typeface="Bahnschrift" panose="020B0502040204020203" pitchFamily="34" charset="0"/>
            </a:endParaRPr>
          </a:p>
          <a:p>
            <a:pPr lvl="1"/>
            <a:r>
              <a:rPr lang="ru-RU" dirty="0" smtClean="0">
                <a:latin typeface="Bahnschrift" panose="020B0502040204020203" pitchFamily="34" charset="0"/>
                <a:hlinkClick r:id="rId2"/>
              </a:rPr>
              <a:t>Метод </a:t>
            </a:r>
            <a:r>
              <a:rPr lang="ru-RU" dirty="0">
                <a:latin typeface="Bahnschrift" panose="020B0502040204020203" pitchFamily="34" charset="0"/>
                <a:hlinkClick r:id="rId2"/>
              </a:rPr>
              <a:t>шнурка;</a:t>
            </a:r>
            <a:r>
              <a:rPr lang="ru-RU" dirty="0">
                <a:latin typeface="Bahnschrift" panose="020B0502040204020203" pitchFamily="34" charset="0"/>
              </a:rPr>
              <a:t> </a:t>
            </a:r>
            <a:endParaRPr lang="ru-RU" dirty="0" smtClean="0">
              <a:latin typeface="Bahnschrift" panose="020B0502040204020203" pitchFamily="34" charset="0"/>
            </a:endParaRPr>
          </a:p>
          <a:p>
            <a:pPr lvl="1"/>
            <a:r>
              <a:rPr lang="ru-RU" dirty="0" smtClean="0">
                <a:latin typeface="Bahnschrift" panose="020B0502040204020203" pitchFamily="34" charset="0"/>
              </a:rPr>
              <a:t>Скользящий </a:t>
            </a:r>
            <a:r>
              <a:rPr lang="ru-RU" dirty="0">
                <a:latin typeface="Bahnschrift" panose="020B0502040204020203" pitchFamily="34" charset="0"/>
              </a:rPr>
              <a:t>перебор</a:t>
            </a:r>
            <a:r>
              <a:rPr lang="ru-RU" dirty="0" smtClean="0">
                <a:latin typeface="Bahnschrift" panose="020B0502040204020203" pitchFamily="34" charset="0"/>
              </a:rPr>
              <a:t>;</a:t>
            </a:r>
          </a:p>
          <a:p>
            <a:pPr lvl="1"/>
            <a:r>
              <a:rPr lang="ru-RU" dirty="0" smtClean="0">
                <a:latin typeface="Bahnschrift" panose="020B0502040204020203" pitchFamily="34" charset="0"/>
              </a:rPr>
              <a:t>Муравьиный алгоритм</a:t>
            </a:r>
          </a:p>
          <a:p>
            <a:r>
              <a:rPr lang="ru-RU" dirty="0" smtClean="0">
                <a:latin typeface="Bahnschrift" panose="020B0502040204020203" pitchFamily="34" charset="0"/>
              </a:rPr>
              <a:t>Вероятностные методы</a:t>
            </a:r>
          </a:p>
          <a:p>
            <a:pPr lvl="1"/>
            <a:r>
              <a:rPr lang="ru-RU" dirty="0">
                <a:latin typeface="Bahnschrift" panose="020B0502040204020203" pitchFamily="34" charset="0"/>
              </a:rPr>
              <a:t>Метод отжига; </a:t>
            </a:r>
            <a:endParaRPr lang="ru-RU" dirty="0" smtClean="0">
              <a:latin typeface="Bahnschrift" panose="020B0502040204020203" pitchFamily="34" charset="0"/>
            </a:endParaRPr>
          </a:p>
          <a:p>
            <a:pPr lvl="1"/>
            <a:r>
              <a:rPr lang="ru-RU" dirty="0" smtClean="0">
                <a:latin typeface="Bahnschrift" panose="020B0502040204020203" pitchFamily="34" charset="0"/>
              </a:rPr>
              <a:t>Генетический </a:t>
            </a:r>
            <a:r>
              <a:rPr lang="ru-RU" dirty="0">
                <a:latin typeface="Bahnschrift" panose="020B0502040204020203" pitchFamily="34" charset="0"/>
              </a:rPr>
              <a:t>алгоритм</a:t>
            </a:r>
          </a:p>
        </p:txBody>
      </p:sp>
      <p:pic>
        <p:nvPicPr>
          <p:cNvPr id="23554" name="Picture 2" descr="Скачать Witcher 3 &quot;Торговец редкими предметами&quot; - Торговл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12264" b="12264"/>
          <a:stretch/>
        </p:blipFill>
        <p:spPr bwMode="auto">
          <a:xfrm>
            <a:off x="6503368" y="1099708"/>
            <a:ext cx="5688632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705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088" y="-17140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Муравьиный алгоритм. Интеллект роя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Ум муравьев. Насколько умны муравь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668" y="908720"/>
            <a:ext cx="10056440" cy="56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59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Aco branche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316" y="1124744"/>
            <a:ext cx="6840760" cy="513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240016" y="-65906"/>
            <a:ext cx="57157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Муравьиный алгоритм. </a:t>
            </a:r>
          </a:p>
          <a:p>
            <a:pPr algn="ctr"/>
            <a:r>
              <a:rPr lang="ru-RU" sz="3200" dirty="0" smtClean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Интеллект роя</a:t>
            </a:r>
            <a:endParaRPr lang="ru-RU" sz="3200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79376" y="188640"/>
            <a:ext cx="476894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Модель такого поведения заключается в следующем: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Муравей (так называемый «Блиц») проходит случайным образом от колонии.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Если он находит источник пищи, то возвращается в гнездо, оставляя за собой след из </a:t>
            </a:r>
            <a:r>
              <a:rPr lang="ru-RU" dirty="0" err="1">
                <a:solidFill>
                  <a:srgbClr val="202122"/>
                </a:solidFill>
                <a:latin typeface="Bahnschrift" panose="020B0502040204020203" pitchFamily="34" charset="0"/>
              </a:rPr>
              <a:t>феромона</a:t>
            </a:r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Эти </a:t>
            </a:r>
            <a:r>
              <a:rPr lang="ru-RU" dirty="0" err="1">
                <a:solidFill>
                  <a:srgbClr val="202122"/>
                </a:solidFill>
                <a:latin typeface="Bahnschrift" panose="020B0502040204020203" pitchFamily="34" charset="0"/>
              </a:rPr>
              <a:t>феромоны</a:t>
            </a:r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 привлекают других муравьёв находящихся вблизи, которые вероятнее всего пойдут по этому маршруту.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Вернувшись в гнездо, они укрепят </a:t>
            </a:r>
            <a:r>
              <a:rPr lang="ru-RU" dirty="0" err="1">
                <a:solidFill>
                  <a:srgbClr val="202122"/>
                </a:solidFill>
                <a:latin typeface="Bahnschrift" panose="020B0502040204020203" pitchFamily="34" charset="0"/>
              </a:rPr>
              <a:t>феромонную</a:t>
            </a:r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 тропу.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Если существует 2 маршрута, то по более короткому, за то же время, успеют пройти больше муравьёв, чем по длинному.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Короткий маршрут станет более привлекательным.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Длинные пути, в конечном итоге, исчезнут из-за испарения </a:t>
            </a:r>
            <a:r>
              <a:rPr lang="ru-RU" dirty="0" err="1">
                <a:solidFill>
                  <a:srgbClr val="202122"/>
                </a:solidFill>
                <a:latin typeface="Bahnschrift" panose="020B0502040204020203" pitchFamily="34" charset="0"/>
              </a:rPr>
              <a:t>феромонов</a:t>
            </a:r>
            <a:r>
              <a:rPr lang="ru-RU" dirty="0">
                <a:solidFill>
                  <a:srgbClr val="202122"/>
                </a:solidFill>
                <a:latin typeface="Bahnschrift" panose="020B0502040204020203" pitchFamily="34" charset="0"/>
              </a:rPr>
              <a:t>.</a:t>
            </a:r>
            <a:endParaRPr lang="ru-RU" b="0" i="0" dirty="0">
              <a:solidFill>
                <a:srgbClr val="202122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438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6" y="188640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Генетический </a:t>
            </a:r>
            <a:br>
              <a:rPr lang="ru-RU" dirty="0" smtClean="0">
                <a:solidFill>
                  <a:srgbClr val="0070C0"/>
                </a:solidFill>
                <a:latin typeface="Bahnschrift" panose="020B0502040204020203" pitchFamily="34" charset="0"/>
              </a:rPr>
            </a:br>
            <a:r>
              <a:rPr lang="ru-RU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алгоритм</a:t>
            </a:r>
            <a:endParaRPr lang="ru-RU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9376" y="1874244"/>
            <a:ext cx="568984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dirty="0">
                <a:latin typeface="Bahnschrift" panose="020B0502040204020203" pitchFamily="34" charset="0"/>
              </a:rPr>
              <a:t>Поскольку алгоритм самообучающийся, то спектр применения крайне </a:t>
            </a:r>
            <a:r>
              <a:rPr lang="ru-RU" sz="3200" dirty="0" smtClean="0">
                <a:latin typeface="Bahnschrift" panose="020B0502040204020203" pitchFamily="34" charset="0"/>
              </a:rPr>
              <a:t>широк:</a:t>
            </a:r>
          </a:p>
          <a:p>
            <a:r>
              <a:rPr lang="ru-RU" sz="3200" dirty="0" smtClean="0">
                <a:latin typeface="Bahnschrift" panose="020B0502040204020203" pitchFamily="34" charset="0"/>
              </a:rPr>
              <a:t>Задачи </a:t>
            </a:r>
            <a:r>
              <a:rPr lang="ru-RU" sz="3200" dirty="0">
                <a:latin typeface="Bahnschrift" panose="020B0502040204020203" pitchFamily="34" charset="0"/>
              </a:rPr>
              <a:t>на графы</a:t>
            </a:r>
          </a:p>
          <a:p>
            <a:r>
              <a:rPr lang="ru-RU" sz="3200" dirty="0">
                <a:latin typeface="Bahnschrift" panose="020B0502040204020203" pitchFamily="34" charset="0"/>
              </a:rPr>
              <a:t>Задачи компоновки</a:t>
            </a:r>
          </a:p>
          <a:p>
            <a:r>
              <a:rPr lang="ru-RU" sz="3200" dirty="0">
                <a:latin typeface="Bahnschrift" panose="020B0502040204020203" pitchFamily="34" charset="0"/>
              </a:rPr>
              <a:t>Составление расписаний</a:t>
            </a:r>
          </a:p>
          <a:p>
            <a:r>
              <a:rPr lang="ru-RU" sz="3200" dirty="0">
                <a:latin typeface="Bahnschrift" panose="020B0502040204020203" pitchFamily="34" charset="0"/>
              </a:rPr>
              <a:t>Создание «Искусственного интеллекта»</a:t>
            </a:r>
          </a:p>
        </p:txBody>
      </p:sp>
      <p:pic>
        <p:nvPicPr>
          <p:cNvPr id="27650" name="Picture 2" descr="Как гены влияют на гомосексуальность: исследование - новости Украины, Мир -  LIGA.n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2" t="-510" r="12542" b="510"/>
          <a:stretch/>
        </p:blipFill>
        <p:spPr bwMode="auto">
          <a:xfrm>
            <a:off x="6672064" y="-171401"/>
            <a:ext cx="5510305" cy="708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605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6" y="188640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Генетический </a:t>
            </a:r>
            <a:br>
              <a:rPr lang="ru-RU" dirty="0" smtClean="0">
                <a:solidFill>
                  <a:srgbClr val="0070C0"/>
                </a:solidFill>
                <a:latin typeface="Bahnschrift" panose="020B0502040204020203" pitchFamily="34" charset="0"/>
              </a:rPr>
            </a:br>
            <a:r>
              <a:rPr lang="ru-RU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алгоритм</a:t>
            </a:r>
            <a:endParaRPr lang="ru-RU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9376" y="1543944"/>
            <a:ext cx="669674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latin typeface="Bahnschrift" panose="020B0502040204020203" pitchFamily="34" charset="0"/>
              </a:rPr>
              <a:t>Алгоритм делится на три этапа</a:t>
            </a:r>
            <a:r>
              <a:rPr lang="ru-RU" sz="2400" dirty="0" smtClean="0">
                <a:latin typeface="Bahnschrift" panose="020B0502040204020203" pitchFamily="34" charset="0"/>
              </a:rPr>
              <a:t>:</a:t>
            </a:r>
          </a:p>
          <a:p>
            <a:r>
              <a:rPr lang="ru-RU" sz="2400" dirty="0" smtClean="0">
                <a:latin typeface="Bahnschrift" panose="020B0502040204020203" pitchFamily="34" charset="0"/>
              </a:rPr>
              <a:t>Скрещивание</a:t>
            </a:r>
            <a:endParaRPr lang="ru-RU" sz="2400" dirty="0">
              <a:latin typeface="Bahnschrift" panose="020B0502040204020203" pitchFamily="34" charset="0"/>
            </a:endParaRPr>
          </a:p>
          <a:p>
            <a:r>
              <a:rPr lang="ru-RU" sz="2400" dirty="0">
                <a:latin typeface="Bahnschrift" panose="020B0502040204020203" pitchFamily="34" charset="0"/>
              </a:rPr>
              <a:t>Селекция (отбор)</a:t>
            </a:r>
          </a:p>
          <a:p>
            <a:r>
              <a:rPr lang="ru-RU" sz="2400" dirty="0">
                <a:latin typeface="Bahnschrift" panose="020B0502040204020203" pitchFamily="34" charset="0"/>
              </a:rPr>
              <a:t>Формирования нового поколения</a:t>
            </a:r>
          </a:p>
          <a:p>
            <a:pPr marL="0" indent="0">
              <a:buNone/>
            </a:pPr>
            <a:endParaRPr lang="ru-RU" sz="24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2400" dirty="0" smtClean="0">
                <a:latin typeface="Bahnschrift" panose="020B0502040204020203" pitchFamily="34" charset="0"/>
              </a:rPr>
              <a:t>Если </a:t>
            </a:r>
            <a:r>
              <a:rPr lang="ru-RU" sz="2400" dirty="0">
                <a:latin typeface="Bahnschrift" panose="020B0502040204020203" pitchFamily="34" charset="0"/>
              </a:rPr>
              <a:t>результат нас не устраивает, эти шаги повторяются до тех пор, пока результат нас не начнет удовлетворять или произойдет одно из ниже перечисленных </a:t>
            </a:r>
            <a:r>
              <a:rPr lang="ru-RU" sz="2400" dirty="0" smtClean="0">
                <a:latin typeface="Bahnschrift" panose="020B0502040204020203" pitchFamily="34" charset="0"/>
              </a:rPr>
              <a:t>условий:</a:t>
            </a:r>
          </a:p>
          <a:p>
            <a:r>
              <a:rPr lang="ru-RU" sz="2400" dirty="0" smtClean="0">
                <a:latin typeface="Bahnschrift" panose="020B0502040204020203" pitchFamily="34" charset="0"/>
              </a:rPr>
              <a:t>Количество </a:t>
            </a:r>
            <a:r>
              <a:rPr lang="ru-RU" sz="2400" dirty="0">
                <a:latin typeface="Bahnschrift" panose="020B0502040204020203" pitchFamily="34" charset="0"/>
              </a:rPr>
              <a:t>поколений (циклов) достигнет заранее выбранного максимума</a:t>
            </a:r>
          </a:p>
          <a:p>
            <a:r>
              <a:rPr lang="ru-RU" sz="2400" dirty="0">
                <a:latin typeface="Bahnschrift" panose="020B0502040204020203" pitchFamily="34" charset="0"/>
              </a:rPr>
              <a:t>Исчерпано время на мутацию</a:t>
            </a:r>
          </a:p>
        </p:txBody>
      </p:sp>
      <p:pic>
        <p:nvPicPr>
          <p:cNvPr id="27650" name="Picture 2" descr="Как гены влияют на гомосексуальность: исследование - новости Украины, Мир -  LIGA.n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2" t="-510" r="12542" b="510"/>
          <a:stretch/>
        </p:blipFill>
        <p:spPr bwMode="auto">
          <a:xfrm>
            <a:off x="8239823" y="-220955"/>
            <a:ext cx="5510305" cy="708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235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087869"/>
            <a:ext cx="3672408" cy="36432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1664" y="260649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Полезные материалы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7568" y="4912022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Лекции, </a:t>
            </a:r>
            <a:r>
              <a:rPr lang="ru-RU" sz="36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комментарии, </a:t>
            </a:r>
            <a:r>
              <a:rPr lang="ru-RU" sz="3600" dirty="0">
                <a:solidFill>
                  <a:srgbClr val="00B0F0"/>
                </a:solidFill>
                <a:latin typeface="Bahnschrift SemiBold" panose="020B0502040204020203" pitchFamily="34" charset="0"/>
              </a:rPr>
              <a:t>лабораторные,</a:t>
            </a:r>
            <a:r>
              <a:rPr lang="ru-RU" sz="36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 </a:t>
            </a:r>
            <a:r>
              <a:rPr lang="ru-RU" sz="3600" dirty="0">
                <a:solidFill>
                  <a:srgbClr val="7030A0"/>
                </a:solidFill>
                <a:latin typeface="Bahnschrift SemiBold" panose="020B0502040204020203" pitchFamily="34" charset="0"/>
              </a:rPr>
              <a:t>обсуждение вопросов, </a:t>
            </a:r>
            <a:r>
              <a:rPr lang="ru-RU" sz="3600" dirty="0">
                <a:solidFill>
                  <a:srgbClr val="C00000"/>
                </a:solidFill>
                <a:latin typeface="Bahnschrift SemiBold" panose="020B0502040204020203" pitchFamily="34" charset="0"/>
              </a:rPr>
              <a:t>дополнительные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2795794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07714" y="1556792"/>
            <a:ext cx="59022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i="1" dirty="0">
                <a:solidFill>
                  <a:srgbClr val="00B05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Метод ветвей и границ</a:t>
            </a:r>
            <a:r>
              <a:rPr lang="ru-RU" sz="2400" dirty="0">
                <a:solidFill>
                  <a:srgbClr val="00B05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– это общий алгоритмический метод решения задач комбинаторной оптимизации. </a:t>
            </a:r>
          </a:p>
          <a:p>
            <a:pPr indent="323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М</a:t>
            </a:r>
            <a:r>
              <a:rPr lang="ru-RU" alt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етод ветвей и границ был предложен  для решения общей задачи целочисленного линейного программирования. </a:t>
            </a:r>
          </a:p>
          <a:p>
            <a:pPr indent="323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Метод является вариацией полного перебора с отсевом подмножеств допустимых решений, заведомо не содержащих оптимальных решений. </a:t>
            </a:r>
            <a:endParaRPr lang="ru-RU" sz="2400" dirty="0">
              <a:latin typeface="Bahnschrif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27448" y="404664"/>
            <a:ext cx="53508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solidFill>
                  <a:srgbClr val="00B050"/>
                </a:solidFill>
              </a:rPr>
              <a:t>Метод ветвей и границ</a:t>
            </a:r>
          </a:p>
        </p:txBody>
      </p:sp>
      <p:pic>
        <p:nvPicPr>
          <p:cNvPr id="19458" name="Picture 2" descr="Обои дерево, природа, газон, растение, ветвь на телефон Android, 1080x1920  картинки и фото бесплатно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0" r="4110" b="12133"/>
          <a:stretch/>
        </p:blipFill>
        <p:spPr bwMode="auto">
          <a:xfrm>
            <a:off x="7680176" y="-27384"/>
            <a:ext cx="4464496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583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00B050"/>
                </a:solidFill>
                <a:latin typeface="Bahnschrift" panose="020B0502040204020203" pitchFamily="34" charset="0"/>
              </a:rPr>
              <a:t>Область применения </a:t>
            </a:r>
            <a:br>
              <a:rPr lang="ru-RU" dirty="0" smtClean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ru-RU" dirty="0" smtClean="0">
                <a:solidFill>
                  <a:srgbClr val="00B050"/>
                </a:solidFill>
                <a:latin typeface="Bahnschrift" panose="020B0502040204020203" pitchFamily="34" charset="0"/>
              </a:rPr>
              <a:t>метода ветвей и границ</a:t>
            </a:r>
            <a:endParaRPr lang="ru-RU" dirty="0">
              <a:solidFill>
                <a:srgbClr val="00B05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420887"/>
            <a:ext cx="10515600" cy="3756075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Bahnschrift" panose="020B0502040204020203" pitchFamily="34" charset="0"/>
              </a:rPr>
              <a:t>Задача о коммивояжере</a:t>
            </a:r>
            <a:endParaRPr lang="ru-RU" sz="3600" dirty="0">
              <a:latin typeface="Bahnschrift" panose="020B0502040204020203" pitchFamily="34" charset="0"/>
            </a:endParaRPr>
          </a:p>
          <a:p>
            <a:r>
              <a:rPr lang="ru-RU" sz="3600" dirty="0" smtClean="0">
                <a:latin typeface="Bahnschrift" panose="020B0502040204020203" pitchFamily="34" charset="0"/>
              </a:rPr>
              <a:t>Минимаксные задачи о назначениях</a:t>
            </a:r>
          </a:p>
          <a:p>
            <a:r>
              <a:rPr lang="ru-RU" sz="3600" dirty="0" smtClean="0">
                <a:latin typeface="Bahnschrift" panose="020B0502040204020203" pitchFamily="34" charset="0"/>
              </a:rPr>
              <a:t>Задачи календарного планирования</a:t>
            </a:r>
          </a:p>
          <a:p>
            <a:r>
              <a:rPr lang="ru-RU" sz="3600" dirty="0" smtClean="0">
                <a:latin typeface="Bahnschrift" panose="020B0502040204020203" pitchFamily="34" charset="0"/>
              </a:rPr>
              <a:t>Задача о трех станках(вероятностные задачи)</a:t>
            </a:r>
            <a:endParaRPr lang="ru-RU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40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262626" y="406758"/>
            <a:ext cx="4833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00B050"/>
                </a:solidFill>
              </a:rPr>
              <a:t>Метод ветвей и границ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82969" y="1556792"/>
            <a:ext cx="5945079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В основе метода лежат две процедуры: </a:t>
            </a:r>
          </a:p>
          <a:p>
            <a:pPr algn="just"/>
            <a:endParaRPr lang="ru-RU" sz="1200" b="1" i="1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процедура ветвления (</a:t>
            </a:r>
            <a:r>
              <a:rPr lang="en-US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BR</a:t>
            </a:r>
            <a:r>
              <a:rPr lang="ru-RU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), позволяющая разбивать множество допустимых решений на непересекающиеся подмножества, </a:t>
            </a:r>
          </a:p>
          <a:p>
            <a:pPr algn="just"/>
            <a:endParaRPr lang="ru-RU" sz="1000" b="1" i="1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процедура вычисления  нижней или верхней границы (</a:t>
            </a:r>
            <a:r>
              <a:rPr lang="en-US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EV</a:t>
            </a:r>
            <a:r>
              <a:rPr lang="ru-RU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). 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7264" y="5579367"/>
            <a:ext cx="76328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К сожалению, далеко не для всех задач комбинаторной оптимизации найдены процедуры ветвления и оценки, позволяющие их решить методом ветвей и границ. </a:t>
            </a:r>
          </a:p>
        </p:txBody>
      </p:sp>
      <p:pic>
        <p:nvPicPr>
          <p:cNvPr id="23554" name="Picture 2" descr="DM2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r="19069" b="6719"/>
          <a:stretch/>
        </p:blipFill>
        <p:spPr bwMode="auto">
          <a:xfrm>
            <a:off x="7464152" y="258653"/>
            <a:ext cx="4392488" cy="63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8686204" y="1196752"/>
            <a:ext cx="194421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8112224" y="2204864"/>
            <a:ext cx="108012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10090360" y="2187104"/>
            <a:ext cx="108012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9575960" y="3068960"/>
            <a:ext cx="108012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9120336" y="3933056"/>
            <a:ext cx="108012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8495840" y="4797152"/>
            <a:ext cx="108012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9230432" y="476672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8137884" y="1475278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10207072" y="1504285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7688876" y="2339373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8730322" y="2360128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9641352" y="2349751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10748996" y="2349751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9114671" y="3212976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10207072" y="3212976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8646095" y="4077071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9739097" y="4089269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7968208" y="4952604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9095103" y="4964121"/>
            <a:ext cx="898016" cy="57432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7896200" y="5682378"/>
            <a:ext cx="1122064" cy="841221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736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Прямая соединительная линия 48"/>
          <p:cNvCxnSpPr>
            <a:stCxn id="13" idx="7"/>
            <a:endCxn id="10" idx="3"/>
          </p:cNvCxnSpPr>
          <p:nvPr/>
        </p:nvCxnSpPr>
        <p:spPr>
          <a:xfrm flipV="1">
            <a:off x="9984237" y="1711706"/>
            <a:ext cx="1400467" cy="307671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11" idx="6"/>
            <a:endCxn id="12" idx="2"/>
          </p:cNvCxnSpPr>
          <p:nvPr/>
        </p:nvCxnSpPr>
        <p:spPr>
          <a:xfrm flipV="1">
            <a:off x="9831485" y="3150544"/>
            <a:ext cx="1709997" cy="6243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11" idx="5"/>
            <a:endCxn id="14" idx="0"/>
          </p:cNvCxnSpPr>
          <p:nvPr/>
        </p:nvCxnSpPr>
        <p:spPr>
          <a:xfrm>
            <a:off x="9768213" y="3365728"/>
            <a:ext cx="1290713" cy="23675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2" idx="4"/>
            <a:endCxn id="12" idx="1"/>
          </p:cNvCxnSpPr>
          <p:nvPr/>
        </p:nvCxnSpPr>
        <p:spPr>
          <a:xfrm>
            <a:off x="10560496" y="980728"/>
            <a:ext cx="1044258" cy="201706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stCxn id="9" idx="0"/>
            <a:endCxn id="2" idx="4"/>
          </p:cNvCxnSpPr>
          <p:nvPr/>
        </p:nvCxnSpPr>
        <p:spPr>
          <a:xfrm flipV="1">
            <a:off x="9912424" y="980728"/>
            <a:ext cx="648072" cy="57038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10" idx="0"/>
            <a:endCxn id="2" idx="4"/>
          </p:cNvCxnSpPr>
          <p:nvPr/>
        </p:nvCxnSpPr>
        <p:spPr>
          <a:xfrm flipH="1" flipV="1">
            <a:off x="10560496" y="980728"/>
            <a:ext cx="976960" cy="36220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10" idx="2"/>
            <a:endCxn id="11" idx="0"/>
          </p:cNvCxnSpPr>
          <p:nvPr/>
        </p:nvCxnSpPr>
        <p:spPr>
          <a:xfrm flipH="1">
            <a:off x="9615461" y="1558954"/>
            <a:ext cx="1705971" cy="143799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10" idx="4"/>
            <a:endCxn id="12" idx="0"/>
          </p:cNvCxnSpPr>
          <p:nvPr/>
        </p:nvCxnSpPr>
        <p:spPr>
          <a:xfrm>
            <a:off x="11537456" y="1774978"/>
            <a:ext cx="220050" cy="115954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stCxn id="11" idx="4"/>
            <a:endCxn id="13" idx="0"/>
          </p:cNvCxnSpPr>
          <p:nvPr/>
        </p:nvCxnSpPr>
        <p:spPr>
          <a:xfrm>
            <a:off x="9615461" y="3429000"/>
            <a:ext cx="216024" cy="129614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11" idx="4"/>
            <a:endCxn id="15" idx="0"/>
          </p:cNvCxnSpPr>
          <p:nvPr/>
        </p:nvCxnSpPr>
        <p:spPr>
          <a:xfrm>
            <a:off x="9615461" y="3429000"/>
            <a:ext cx="1932964" cy="97635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15" idx="4"/>
            <a:endCxn id="14" idx="0"/>
          </p:cNvCxnSpPr>
          <p:nvPr/>
        </p:nvCxnSpPr>
        <p:spPr>
          <a:xfrm flipH="1">
            <a:off x="11058926" y="4837398"/>
            <a:ext cx="489499" cy="89585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13" idx="5"/>
            <a:endCxn id="14" idx="0"/>
          </p:cNvCxnSpPr>
          <p:nvPr/>
        </p:nvCxnSpPr>
        <p:spPr>
          <a:xfrm>
            <a:off x="9984237" y="5093920"/>
            <a:ext cx="1074689" cy="63933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13" idx="5"/>
            <a:endCxn id="12" idx="4"/>
          </p:cNvCxnSpPr>
          <p:nvPr/>
        </p:nvCxnSpPr>
        <p:spPr>
          <a:xfrm flipV="1">
            <a:off x="9984237" y="3366568"/>
            <a:ext cx="1773269" cy="172735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9" idx="4"/>
            <a:endCxn id="12" idx="2"/>
          </p:cNvCxnSpPr>
          <p:nvPr/>
        </p:nvCxnSpPr>
        <p:spPr>
          <a:xfrm>
            <a:off x="9912424" y="1983160"/>
            <a:ext cx="1629058" cy="116738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9" idx="4"/>
            <a:endCxn id="11" idx="0"/>
          </p:cNvCxnSpPr>
          <p:nvPr/>
        </p:nvCxnSpPr>
        <p:spPr>
          <a:xfrm flipH="1">
            <a:off x="9615461" y="1983160"/>
            <a:ext cx="296963" cy="101379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983432" y="834971"/>
            <a:ext cx="6192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b="1" i="1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Процедура </a:t>
            </a:r>
            <a:r>
              <a:rPr lang="en-US" sz="32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BR</a:t>
            </a:r>
            <a:r>
              <a:rPr lang="ru-RU" sz="32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 (ветвления)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91344" y="1484784"/>
            <a:ext cx="8568952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Пусть полный взвешенный ориентированный граф </a:t>
            </a:r>
            <a:r>
              <a:rPr lang="en-US" sz="2400" b="1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G</a:t>
            </a:r>
            <a:r>
              <a:rPr lang="en-US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= (</a:t>
            </a:r>
            <a:r>
              <a:rPr lang="en-US" sz="2400" b="1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V</a:t>
            </a:r>
            <a:r>
              <a:rPr lang="ru-RU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, </a:t>
            </a:r>
            <a:r>
              <a:rPr lang="en-US" sz="2400" b="1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E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) с весовой функцией </a:t>
            </a:r>
            <a:r>
              <a:rPr lang="en-US" sz="2400" b="1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w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 моделирует города (множество вершин </a:t>
            </a:r>
            <a:r>
              <a:rPr lang="en-US" sz="2400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V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) и расстояния между ними (взвешенные дуги </a:t>
            </a:r>
            <a:r>
              <a:rPr lang="en-US" sz="2400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E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) в задаче коммивояжера. </a:t>
            </a:r>
          </a:p>
          <a:p>
            <a:pPr indent="323850" algn="just"/>
            <a:endParaRPr lang="en-US" sz="10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indent="323850" algn="just"/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Решение этой задачи сводится к отысканию кольцевого маршрута </a:t>
            </a:r>
            <a:r>
              <a:rPr lang="en-US" sz="24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r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 проходящего через все вершины графа и имеющего минимальную сумму весов дуг, составляющих  кольцевой маршрут (кратчайший кольцевой маршрут). </a:t>
            </a:r>
          </a:p>
          <a:p>
            <a:pPr indent="323850" algn="just"/>
            <a:endParaRPr lang="ru-RU" sz="10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indent="323850" algn="just"/>
            <a:r>
              <a:rPr lang="ru-RU" sz="2400" dirty="0">
                <a:solidFill>
                  <a:srgbClr val="00000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Пусть</a:t>
            </a:r>
            <a:r>
              <a:rPr lang="ru-RU" sz="2400" dirty="0">
                <a:solidFill>
                  <a:srgbClr val="FF000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R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 – множество всех гамильтоновых циклов графа. Очевидно, что множество </a:t>
            </a:r>
            <a:r>
              <a:rPr lang="en-US" sz="2400" b="1" i="1" dirty="0">
                <a:solidFill>
                  <a:srgbClr val="7030A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R</a:t>
            </a:r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 соответствует множеству всех допустимых решений задачи коммивояжера.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54614" y="188640"/>
            <a:ext cx="4833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</a:rPr>
              <a:t>Метод ветвей и границ</a:t>
            </a:r>
          </a:p>
        </p:txBody>
      </p:sp>
      <p:sp>
        <p:nvSpPr>
          <p:cNvPr id="2" name="Овал 1"/>
          <p:cNvSpPr/>
          <p:nvPr/>
        </p:nvSpPr>
        <p:spPr>
          <a:xfrm>
            <a:off x="10344472" y="548680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9696400" y="1551112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1321432" y="1342930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9399437" y="2996952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1541482" y="2934520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9615461" y="4725144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10842902" y="5733256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1332401" y="4405350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9322660" y="940996"/>
            <a:ext cx="56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Bahnschrift" panose="020B0502040204020203" pitchFamily="34" charset="0"/>
              </a:rPr>
              <a:t>V</a:t>
            </a:r>
            <a:endParaRPr lang="ru-RU" b="1" dirty="0">
              <a:solidFill>
                <a:srgbClr val="7030A0"/>
              </a:solidFill>
              <a:latin typeface="Bahnschrift" panose="020B05020402040202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069212" y="477525"/>
            <a:ext cx="56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Bahnschrift" panose="020B0502040204020203" pitchFamily="34" charset="0"/>
              </a:rPr>
              <a:t>E</a:t>
            </a:r>
            <a:endParaRPr lang="ru-RU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921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Прямая соединительная линия 31"/>
          <p:cNvCxnSpPr>
            <a:stCxn id="12" idx="4"/>
            <a:endCxn id="15" idx="0"/>
          </p:cNvCxnSpPr>
          <p:nvPr/>
        </p:nvCxnSpPr>
        <p:spPr>
          <a:xfrm flipH="1">
            <a:off x="11108392" y="3315337"/>
            <a:ext cx="209081" cy="103878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>
            <a:stCxn id="13" idx="7"/>
            <a:endCxn id="10" idx="3"/>
          </p:cNvCxnSpPr>
          <p:nvPr/>
        </p:nvCxnSpPr>
        <p:spPr>
          <a:xfrm flipV="1">
            <a:off x="9544204" y="1660475"/>
            <a:ext cx="1400467" cy="307671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11" idx="6"/>
            <a:endCxn id="12" idx="2"/>
          </p:cNvCxnSpPr>
          <p:nvPr/>
        </p:nvCxnSpPr>
        <p:spPr>
          <a:xfrm flipV="1">
            <a:off x="9391452" y="3099313"/>
            <a:ext cx="1709997" cy="6243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11" idx="5"/>
            <a:endCxn id="14" idx="0"/>
          </p:cNvCxnSpPr>
          <p:nvPr/>
        </p:nvCxnSpPr>
        <p:spPr>
          <a:xfrm>
            <a:off x="9328180" y="3314497"/>
            <a:ext cx="1290713" cy="23675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2" idx="4"/>
            <a:endCxn id="12" idx="1"/>
          </p:cNvCxnSpPr>
          <p:nvPr/>
        </p:nvCxnSpPr>
        <p:spPr>
          <a:xfrm>
            <a:off x="10120463" y="929497"/>
            <a:ext cx="1044258" cy="201706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stCxn id="9" idx="0"/>
            <a:endCxn id="2" idx="4"/>
          </p:cNvCxnSpPr>
          <p:nvPr/>
        </p:nvCxnSpPr>
        <p:spPr>
          <a:xfrm flipV="1">
            <a:off x="9472391" y="929497"/>
            <a:ext cx="648072" cy="57038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10" idx="0"/>
            <a:endCxn id="2" idx="4"/>
          </p:cNvCxnSpPr>
          <p:nvPr/>
        </p:nvCxnSpPr>
        <p:spPr>
          <a:xfrm flipH="1" flipV="1">
            <a:off x="10120463" y="929497"/>
            <a:ext cx="976960" cy="36220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10" idx="2"/>
            <a:endCxn id="11" idx="0"/>
          </p:cNvCxnSpPr>
          <p:nvPr/>
        </p:nvCxnSpPr>
        <p:spPr>
          <a:xfrm flipH="1">
            <a:off x="9175428" y="1507723"/>
            <a:ext cx="1705971" cy="143799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10" idx="4"/>
            <a:endCxn id="12" idx="0"/>
          </p:cNvCxnSpPr>
          <p:nvPr/>
        </p:nvCxnSpPr>
        <p:spPr>
          <a:xfrm>
            <a:off x="11097423" y="1723747"/>
            <a:ext cx="220050" cy="115954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stCxn id="11" idx="4"/>
            <a:endCxn id="13" idx="0"/>
          </p:cNvCxnSpPr>
          <p:nvPr/>
        </p:nvCxnSpPr>
        <p:spPr>
          <a:xfrm>
            <a:off x="9175428" y="3377769"/>
            <a:ext cx="216024" cy="129614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11" idx="4"/>
            <a:endCxn id="15" idx="0"/>
          </p:cNvCxnSpPr>
          <p:nvPr/>
        </p:nvCxnSpPr>
        <p:spPr>
          <a:xfrm>
            <a:off x="9175428" y="3377769"/>
            <a:ext cx="1932964" cy="97635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15" idx="4"/>
            <a:endCxn id="14" idx="0"/>
          </p:cNvCxnSpPr>
          <p:nvPr/>
        </p:nvCxnSpPr>
        <p:spPr>
          <a:xfrm flipH="1">
            <a:off x="10618893" y="4786167"/>
            <a:ext cx="489499" cy="89585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13" idx="5"/>
            <a:endCxn id="14" idx="0"/>
          </p:cNvCxnSpPr>
          <p:nvPr/>
        </p:nvCxnSpPr>
        <p:spPr>
          <a:xfrm>
            <a:off x="9544204" y="5042689"/>
            <a:ext cx="1074689" cy="63933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13" idx="5"/>
            <a:endCxn id="12" idx="4"/>
          </p:cNvCxnSpPr>
          <p:nvPr/>
        </p:nvCxnSpPr>
        <p:spPr>
          <a:xfrm flipV="1">
            <a:off x="9544204" y="3315337"/>
            <a:ext cx="1773269" cy="172735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9" idx="4"/>
            <a:endCxn id="12" idx="2"/>
          </p:cNvCxnSpPr>
          <p:nvPr/>
        </p:nvCxnSpPr>
        <p:spPr>
          <a:xfrm>
            <a:off x="9472391" y="1931929"/>
            <a:ext cx="1629058" cy="116738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9" idx="4"/>
            <a:endCxn id="11" idx="0"/>
          </p:cNvCxnSpPr>
          <p:nvPr/>
        </p:nvCxnSpPr>
        <p:spPr>
          <a:xfrm flipH="1">
            <a:off x="9175428" y="1931929"/>
            <a:ext cx="296963" cy="101379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983432" y="834971"/>
            <a:ext cx="489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i="1" dirty="0" smtClean="0">
                <a:latin typeface="Bahnschrift" panose="020B0502040204020203" pitchFamily="34" charset="0"/>
                <a:ea typeface="Times New Roman" panose="02020603050405020304" pitchFamily="18" charset="0"/>
              </a:rPr>
              <a:t>Гамильтонов цикл</a:t>
            </a:r>
            <a:endParaRPr lang="ru-RU" sz="3200" b="1" i="1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1344" y="1484784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endParaRPr lang="ru-RU" sz="2400" dirty="0">
              <a:latin typeface="Bahnschrift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54614" y="188640"/>
            <a:ext cx="4833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</a:rPr>
              <a:t>Метод ветвей и границ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01093" y="1393261"/>
            <a:ext cx="720707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solidFill>
                  <a:srgbClr val="7030A0"/>
                </a:solidFill>
                <a:latin typeface="Bahnschrift" panose="020B0502040204020203" pitchFamily="34" charset="0"/>
              </a:rPr>
              <a:t>Гамильтоновым </a:t>
            </a:r>
            <a:r>
              <a:rPr lang="ru-RU" sz="2400" dirty="0">
                <a:solidFill>
                  <a:srgbClr val="7030A0"/>
                </a:solidFill>
                <a:latin typeface="Bahnschrift" panose="020B0502040204020203" pitchFamily="34" charset="0"/>
              </a:rPr>
              <a:t>циклом </a:t>
            </a:r>
            <a:r>
              <a:rPr lang="ru-RU" sz="2400" dirty="0">
                <a:latin typeface="Bahnschrift" panose="020B0502040204020203" pitchFamily="34" charset="0"/>
              </a:rPr>
              <a:t>является такой цикл (замкнутый путь), который проходит через каждую вершину данного графа ровно по одному </a:t>
            </a:r>
            <a:r>
              <a:rPr lang="ru-RU" sz="2400" dirty="0" smtClean="0">
                <a:latin typeface="Bahnschrift" panose="020B0502040204020203" pitchFamily="34" charset="0"/>
              </a:rPr>
              <a:t>разу; </a:t>
            </a:r>
            <a:r>
              <a:rPr lang="ru-RU" sz="2400" dirty="0">
                <a:latin typeface="Bahnschrift" panose="020B0502040204020203" pitchFamily="34" charset="0"/>
              </a:rPr>
              <a:t>то есть простой цикл, в который входят все вершины графа.</a:t>
            </a:r>
          </a:p>
          <a:p>
            <a:pPr algn="just"/>
            <a:endParaRPr lang="ru-RU" sz="2400" dirty="0">
              <a:latin typeface="Bahnschrift" panose="020B0502040204020203" pitchFamily="34" charset="0"/>
            </a:endParaRPr>
          </a:p>
          <a:p>
            <a:pPr algn="just"/>
            <a:r>
              <a:rPr lang="ru-RU" sz="2400" dirty="0">
                <a:latin typeface="Bahnschrift" panose="020B0502040204020203" pitchFamily="34" charset="0"/>
              </a:rPr>
              <a:t>Также с гамильтоновым графом тесно связано понятие </a:t>
            </a:r>
            <a:r>
              <a:rPr lang="ru-RU" sz="2400" dirty="0">
                <a:solidFill>
                  <a:srgbClr val="7030A0"/>
                </a:solidFill>
                <a:latin typeface="Bahnschrift" panose="020B0502040204020203" pitchFamily="34" charset="0"/>
              </a:rPr>
              <a:t>гамильтонова пути</a:t>
            </a:r>
            <a:r>
              <a:rPr lang="ru-RU" sz="2400" dirty="0">
                <a:latin typeface="Bahnschrift" panose="020B0502040204020203" pitchFamily="34" charset="0"/>
              </a:rPr>
              <a:t>, который является простым путём (путём без петель), проходящим через каждую вершину графа ровно один </a:t>
            </a:r>
            <a:r>
              <a:rPr lang="ru-RU" sz="2400" dirty="0" smtClean="0">
                <a:latin typeface="Bahnschrift" panose="020B0502040204020203" pitchFamily="34" charset="0"/>
              </a:rPr>
              <a:t>раз. </a:t>
            </a:r>
            <a:r>
              <a:rPr lang="ru-RU" sz="2400" dirty="0">
                <a:latin typeface="Bahnschrift" panose="020B0502040204020203" pitchFamily="34" charset="0"/>
              </a:rPr>
              <a:t>Гамильтонов путь отличается от цикла тем, что у пути начальные и конечные точки могут не совпадать, в отличие от цикла. Гамильтонов цикл является гамильтоновым путём.</a:t>
            </a:r>
          </a:p>
        </p:txBody>
      </p:sp>
      <p:cxnSp>
        <p:nvCxnSpPr>
          <p:cNvPr id="60" name="Прямая соединительная линия 59"/>
          <p:cNvCxnSpPr/>
          <p:nvPr/>
        </p:nvCxnSpPr>
        <p:spPr>
          <a:xfrm flipH="1">
            <a:off x="11143503" y="3315337"/>
            <a:ext cx="209081" cy="103878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flipV="1">
            <a:off x="9507502" y="929497"/>
            <a:ext cx="648072" cy="5703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 flipH="1" flipV="1">
            <a:off x="10155574" y="929497"/>
            <a:ext cx="976960" cy="36220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1132534" y="1723747"/>
            <a:ext cx="220050" cy="115954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9210539" y="3377769"/>
            <a:ext cx="216024" cy="129614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 flipH="1">
            <a:off x="10654004" y="4786167"/>
            <a:ext cx="489499" cy="8958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>
            <a:off x="9579315" y="5042689"/>
            <a:ext cx="1074689" cy="63933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 flipH="1">
            <a:off x="9210539" y="1931929"/>
            <a:ext cx="296963" cy="101379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flipH="1">
            <a:off x="9172385" y="1507723"/>
            <a:ext cx="1705971" cy="14379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>
            <a:off x="9172385" y="3377769"/>
            <a:ext cx="1932964" cy="9763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/>
          <p:nvPr/>
        </p:nvCxnSpPr>
        <p:spPr>
          <a:xfrm flipV="1">
            <a:off x="9541161" y="3315337"/>
            <a:ext cx="1773269" cy="172735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/>
          <p:nvPr/>
        </p:nvCxnSpPr>
        <p:spPr>
          <a:xfrm>
            <a:off x="9469348" y="1931929"/>
            <a:ext cx="1629058" cy="11673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/>
          <p:nvPr/>
        </p:nvCxnSpPr>
        <p:spPr>
          <a:xfrm flipV="1">
            <a:off x="9504459" y="929497"/>
            <a:ext cx="648072" cy="5703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/>
          <p:cNvCxnSpPr/>
          <p:nvPr/>
        </p:nvCxnSpPr>
        <p:spPr>
          <a:xfrm flipH="1" flipV="1">
            <a:off x="10152531" y="929497"/>
            <a:ext cx="976960" cy="36220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/>
          <p:nvPr/>
        </p:nvCxnSpPr>
        <p:spPr>
          <a:xfrm flipH="1">
            <a:off x="10650961" y="4786167"/>
            <a:ext cx="489499" cy="8958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/>
          <p:nvPr/>
        </p:nvCxnSpPr>
        <p:spPr>
          <a:xfrm>
            <a:off x="9576272" y="5042689"/>
            <a:ext cx="1074689" cy="63933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 flipV="1">
            <a:off x="9541794" y="1702646"/>
            <a:ext cx="1400467" cy="307671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>
            <a:off x="9325770" y="3356668"/>
            <a:ext cx="1290713" cy="2367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 flipH="1">
            <a:off x="11141093" y="3357508"/>
            <a:ext cx="209081" cy="103878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>
            <a:off x="9169975" y="3419940"/>
            <a:ext cx="1932964" cy="9763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/>
          <p:nvPr/>
        </p:nvCxnSpPr>
        <p:spPr>
          <a:xfrm>
            <a:off x="9466938" y="1974100"/>
            <a:ext cx="1629058" cy="11673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 flipV="1">
            <a:off x="9502049" y="971668"/>
            <a:ext cx="648072" cy="5703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/>
          <p:cNvCxnSpPr/>
          <p:nvPr/>
        </p:nvCxnSpPr>
        <p:spPr>
          <a:xfrm flipH="1" flipV="1">
            <a:off x="10150121" y="971668"/>
            <a:ext cx="976960" cy="36220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>
            <a:off x="9573862" y="5084860"/>
            <a:ext cx="1074689" cy="63933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вал 1"/>
          <p:cNvSpPr/>
          <p:nvPr/>
        </p:nvSpPr>
        <p:spPr>
          <a:xfrm>
            <a:off x="9904439" y="497449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9256367" y="1499881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0881399" y="1291699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959404" y="2945721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1101449" y="2883289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9175428" y="4673913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10402869" y="5682025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0892368" y="4354119"/>
            <a:ext cx="432048" cy="432048"/>
          </a:xfrm>
          <a:prstGeom prst="ellipse">
            <a:avLst/>
          </a:prstGeom>
          <a:solidFill>
            <a:srgbClr val="A541B9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406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021823" y="924546"/>
            <a:ext cx="61926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Процедура </a:t>
            </a:r>
            <a:r>
              <a:rPr lang="en-US" sz="32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EV</a:t>
            </a:r>
            <a:r>
              <a:rPr lang="ru-RU" sz="3200" b="1" i="1" dirty="0">
                <a:latin typeface="Bahnschrift" panose="020B0502040204020203" pitchFamily="34" charset="0"/>
                <a:ea typeface="Times New Roman" panose="02020603050405020304" pitchFamily="18" charset="0"/>
              </a:rPr>
              <a:t> (вычисления  нижней или верхней границы ).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7547" y="2348880"/>
            <a:ext cx="111612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ahnschrift" panose="020B0502040204020203" pitchFamily="34" charset="0"/>
                <a:ea typeface="Times New Roman" panose="02020603050405020304" pitchFamily="18" charset="0"/>
              </a:rPr>
              <a:t>Основывается на двух утверждениях: </a:t>
            </a:r>
          </a:p>
          <a:p>
            <a:pPr algn="just"/>
            <a:endParaRPr lang="ru-RU" sz="2400" b="1" i="1" dirty="0" smtClean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b="1" i="1" dirty="0" smtClean="0">
                <a:latin typeface="Bahnschrift" panose="020B0502040204020203" pitchFamily="34" charset="0"/>
                <a:cs typeface="Times New Roman" panose="02020603050405020304" pitchFamily="18" charset="0"/>
              </a:rPr>
              <a:t>Утверждение </a:t>
            </a:r>
            <a:r>
              <a:rPr lang="ru-RU" sz="2400" b="1" i="1" dirty="0">
                <a:latin typeface="Bahnschrift" panose="020B0502040204020203" pitchFamily="34" charset="0"/>
                <a:cs typeface="Times New Roman" panose="02020603050405020304" pitchFamily="18" charset="0"/>
              </a:rPr>
              <a:t>1.</a:t>
            </a:r>
            <a:r>
              <a:rPr lang="ru-RU" sz="2400" dirty="0">
                <a:latin typeface="Bahnschrift" panose="020B0502040204020203" pitchFamily="34" charset="0"/>
                <a:cs typeface="Times New Roman" panose="02020603050405020304" pitchFamily="18" charset="0"/>
              </a:rPr>
              <a:t>  Изменение всех элементов строки матрицы расстояний на одно и то же число не влияет на выбор оптимального маршрута коммивояжера.</a:t>
            </a:r>
          </a:p>
          <a:p>
            <a:pPr algn="just"/>
            <a:endParaRPr lang="be-BY" sz="24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b="1" i="1" dirty="0">
                <a:latin typeface="Bahnschrift" panose="020B0502040204020203" pitchFamily="34" charset="0"/>
                <a:cs typeface="Times New Roman" panose="02020603050405020304" pitchFamily="18" charset="0"/>
              </a:rPr>
              <a:t>Утверждение 2.</a:t>
            </a:r>
            <a:r>
              <a:rPr lang="ru-RU" sz="2400" dirty="0">
                <a:latin typeface="Bahnschrift" panose="020B0502040204020203" pitchFamily="34" charset="0"/>
                <a:cs typeface="Times New Roman" panose="02020603050405020304" pitchFamily="18" charset="0"/>
              </a:rPr>
              <a:t> Изменение всех элементов столбца матрицы расстояний на одно и то же число не влияет на выбор оптимального маршрута коммивояжера.</a:t>
            </a:r>
            <a:endParaRPr lang="be-BY" sz="24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01480" y="147124"/>
            <a:ext cx="4833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</a:rPr>
              <a:t>Метод ветвей и границ</a:t>
            </a:r>
          </a:p>
        </p:txBody>
      </p:sp>
    </p:spTree>
    <p:extLst>
      <p:ext uri="{BB962C8B-B14F-4D97-AF65-F5344CB8AC3E}">
        <p14:creationId xmlns:p14="http://schemas.microsoft.com/office/powerpoint/2010/main" val="391253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2659</TotalTime>
  <Words>2681</Words>
  <Application>Microsoft Office PowerPoint</Application>
  <PresentationFormat>Широкоэкранный</PresentationFormat>
  <Paragraphs>1090</Paragraphs>
  <Slides>38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38</vt:i4>
      </vt:variant>
    </vt:vector>
  </HeadingPairs>
  <TitlesOfParts>
    <vt:vector size="47" baseType="lpstr">
      <vt:lpstr>Arial</vt:lpstr>
      <vt:lpstr>Bahnschrift</vt:lpstr>
      <vt:lpstr>Bahnschrift SemiBold</vt:lpstr>
      <vt:lpstr>Calibri</vt:lpstr>
      <vt:lpstr>Calibri Light</vt:lpstr>
      <vt:lpstr>Times New Roman</vt:lpstr>
      <vt:lpstr>Тема Office</vt:lpstr>
      <vt:lpstr>Уравнение</vt:lpstr>
      <vt:lpstr>Visio</vt:lpstr>
      <vt:lpstr>Общие принципы решения задач оптимизации  методом ветвей и границ</vt:lpstr>
      <vt:lpstr>Презентация PowerPoint</vt:lpstr>
      <vt:lpstr>Ailsa Horton Land </vt:lpstr>
      <vt:lpstr>Презентация PowerPoint</vt:lpstr>
      <vt:lpstr>Область применения  метода ветвей и границ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Немного больше о задаче коммивояжера</vt:lpstr>
      <vt:lpstr>Немного больше о задаче коммивояжера</vt:lpstr>
      <vt:lpstr>Муравьиный алгоритм. Интеллект роя</vt:lpstr>
      <vt:lpstr>Презентация PowerPoint</vt:lpstr>
      <vt:lpstr>Генетический  алгоритм</vt:lpstr>
      <vt:lpstr>Генетический  алгоритм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МАТЕМАТИЧЕСКОЕ ПРОГРАММИРОВАНИЕ</dc:title>
  <dc:creator>Brakovich</dc:creator>
  <cp:lastModifiedBy>User</cp:lastModifiedBy>
  <cp:revision>86</cp:revision>
  <dcterms:created xsi:type="dcterms:W3CDTF">2010-12-02T13:55:43Z</dcterms:created>
  <dcterms:modified xsi:type="dcterms:W3CDTF">2023-03-02T07:28:57Z</dcterms:modified>
</cp:coreProperties>
</file>